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317" r:id="rId6"/>
    <p:sldId id="428" r:id="rId7"/>
    <p:sldId id="431" r:id="rId8"/>
    <p:sldId id="429" r:id="rId9"/>
    <p:sldId id="275" r:id="rId10"/>
    <p:sldId id="433" r:id="rId11"/>
    <p:sldId id="434" r:id="rId12"/>
    <p:sldId id="440" r:id="rId13"/>
    <p:sldId id="439" r:id="rId14"/>
    <p:sldId id="436" r:id="rId15"/>
    <p:sldId id="437" r:id="rId16"/>
    <p:sldId id="438" r:id="rId17"/>
    <p:sldId id="435" r:id="rId18"/>
    <p:sldId id="277" r:id="rId19"/>
    <p:sldId id="42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593"/>
    <a:srgbClr val="F1F1F1"/>
    <a:srgbClr val="0095A8"/>
    <a:srgbClr val="216093"/>
    <a:srgbClr val="5F277E"/>
    <a:srgbClr val="4D636F"/>
    <a:srgbClr val="404040"/>
    <a:srgbClr val="980539"/>
    <a:srgbClr val="A7C0CD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2" autoAdjust="0"/>
    <p:restoredTop sz="86478" autoAdjust="0"/>
  </p:normalViewPr>
  <p:slideViewPr>
    <p:cSldViewPr snapToGrid="0">
      <p:cViewPr varScale="1">
        <p:scale>
          <a:sx n="99" d="100"/>
          <a:sy n="99" d="100"/>
        </p:scale>
        <p:origin x="23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52FEB-CC33-4543-9B3E-91513C3D304E}" type="datetimeFigureOut">
              <a:rPr lang="en-US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BA018-38AE-46D3-9FA6-73F2863DD58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54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BA018-38AE-46D3-9FA6-73F2863DD5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5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1A39DD-407C-A746-A681-806679DA94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DAD8C69-9C7D-0247-81CE-4EFD717799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19100" y="5559104"/>
            <a:ext cx="1790700" cy="1013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FE80FF-03BA-3949-8BA6-FF512CDC7C3B}"/>
              </a:ext>
            </a:extLst>
          </p:cNvPr>
          <p:cNvSpPr txBox="1"/>
          <p:nvPr userDrawn="1"/>
        </p:nvSpPr>
        <p:spPr>
          <a:xfrm>
            <a:off x="165100" y="706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1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1172D5-568E-3542-B214-66C5B7F43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30" y="226060"/>
            <a:ext cx="1612900" cy="889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58EA05F-992F-3A41-83AD-A43B3895AE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3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1A3836-884A-EE4F-941D-400088A38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428" b="45952"/>
          <a:stretch/>
        </p:blipFill>
        <p:spPr>
          <a:xfrm>
            <a:off x="6270171" y="3644900"/>
            <a:ext cx="5921829" cy="321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E15F9-34B3-CA4A-9F0A-F1E1B9312E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CC7CA3-5AEE-0D4F-A5D7-29CB95EA35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3986" y="5789613"/>
            <a:ext cx="2044700" cy="800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5F9818-1EA7-554E-AAEF-7C1B900BAF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5630" y="226060"/>
            <a:ext cx="1612900" cy="889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9229DEA-1524-7B47-A3AA-830900D7C2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2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1A3836-884A-EE4F-941D-400088A38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428" b="45952"/>
          <a:stretch/>
        </p:blipFill>
        <p:spPr>
          <a:xfrm>
            <a:off x="6270171" y="3644900"/>
            <a:ext cx="5921829" cy="321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E15F9-34B3-CA4A-9F0A-F1E1B9312E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5F9818-1EA7-554E-AAEF-7C1B900BAF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5630" y="226060"/>
            <a:ext cx="1612900" cy="889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4FFB496-763E-954A-8870-BB216636E6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8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BCC9A8-3F06-4942-982C-383426DA9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13839E-D214-6C4E-9927-1F015651C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02986" y="5789613"/>
            <a:ext cx="2044700" cy="8001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040A388-F70C-9349-8994-7D173A30F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38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C0F897-ACE6-194B-B41C-0488CC56E0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47A21-F2EB-A841-A8F5-56836342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64C1-ED85-FC4A-AC5D-56F28EA76E8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47133-E68C-1645-B560-6E6434553D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8027" y="5515751"/>
            <a:ext cx="4039324" cy="12954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2977E67-88D4-1444-8E7D-237344636A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49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BCC9A8-3F06-4942-982C-383426DA9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363D17C-6E41-3D4E-9DA7-DF7802CB86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10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C0F897-ACE6-194B-B41C-0488CC56E0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47A21-F2EB-A841-A8F5-56836342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64C1-ED85-FC4A-AC5D-56F28EA76E8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47133-E68C-1645-B560-6E6434553D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8027" y="5515751"/>
            <a:ext cx="4039324" cy="1295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921D9FB-1F0D-694B-B8E1-00F2856A83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60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373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67CE13-1B58-FF4F-8369-647181699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FA4BAC-2DA1-B641-9AD7-18759D4315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8026" y="5515751"/>
            <a:ext cx="4185373" cy="12954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B0601C4-574C-994F-A813-AC24C5676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85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67CE13-1B58-FF4F-8369-647181699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FA4BAC-2DA1-B641-9AD7-18759D4315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8026" y="5515751"/>
            <a:ext cx="4185373" cy="12954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B0601C4-574C-994F-A813-AC24C5676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1A39DD-407C-A746-A681-806679DA9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0F998-2BC2-E843-8675-4ACCB9DA4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3990" y="5771515"/>
            <a:ext cx="3797300" cy="94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52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2BB5C-B72D-B040-AD8C-ACB272BBE9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7428" y="866012"/>
            <a:ext cx="2984500" cy="63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FDE62FB-77D0-BC43-B68F-E38AB3D4BD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3910" y="601114"/>
            <a:ext cx="1664181" cy="9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68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2BB5C-B72D-B040-AD8C-ACB272BBE9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7428" y="866012"/>
            <a:ext cx="2984500" cy="63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FDE62FB-77D0-BC43-B68F-E38AB3D4BD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3910" y="601114"/>
            <a:ext cx="1664181" cy="9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67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A9832A2-E79E-714A-85CD-32CDA63BF7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14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78A43FE-4867-9A4A-8E6B-E3BF00615F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28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F55C301-FBC6-9C45-8F4F-0D6DCD4B98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41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9E64297-26F8-9249-A4D6-2EDAE80650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99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4F5FBB-B1F5-3145-9D94-4565EF50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8B440F1-676D-1E43-9080-CB7CC59075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58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5B9BD4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2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32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1757B5-0483-8E42-910C-D746FEA77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F3142D-FDC1-5845-A57C-322B848486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428" b="45952"/>
          <a:stretch/>
        </p:blipFill>
        <p:spPr>
          <a:xfrm>
            <a:off x="6270171" y="3151414"/>
            <a:ext cx="5921829" cy="370658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A82E140-6EAB-FF41-AC1E-AD51C9F15A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8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1757B5-0483-8E42-910C-D746FEA77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922D52F-2711-FE42-9B90-87A127C3F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04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1757B5-0483-8E42-910C-D746FEA77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878AF01-0C20-164D-890F-4A7D42968F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7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D8B43A-C35E-D444-94AC-8ED5811445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9000" y="5815584"/>
            <a:ext cx="3683000" cy="859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BE7883-5FDF-F942-A6D8-CAEE48ABC0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7050"/>
            <a:ext cx="2171700" cy="4699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7E9837D-115B-7848-A562-B2C56E4E29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8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D8B43A-C35E-D444-94AC-8ED5811445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9000" y="5815584"/>
            <a:ext cx="3683000" cy="85953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F47D6F9-77F1-5D42-9073-E0715D41AE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6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D8B43A-C35E-D444-94AC-8ED5811445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9000" y="5815584"/>
            <a:ext cx="3683000" cy="859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BE7883-5FDF-F942-A6D8-CAEE48ABC0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7050"/>
            <a:ext cx="2171700" cy="4699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00DBB74-47EE-0941-8CD4-4B441351D3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EA260-B38C-764B-ACE3-36A02BE4C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D8B43A-C35E-D444-94AC-8ED5811445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9000" y="5815584"/>
            <a:ext cx="3683000" cy="8595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BB149E9-FC9C-FD4F-8231-10421E335F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858" y="5839603"/>
            <a:ext cx="1610744" cy="9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2013B1-B49D-A542-A4D4-11895E90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52AC2-B03D-AE40-A31A-B5F93EEFA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D3A7F-5915-1D46-9BC2-D8C087C28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F4572-77DA-414C-98E4-624CEE4532D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D063A-67D3-9744-9244-37EF53F9E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60C3C-E5F1-724D-8B94-DF566F8CC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564C1-ED85-FC4A-AC5D-56F28EA76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5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701" r:id="rId4"/>
    <p:sldLayoutId id="2147483708" r:id="rId5"/>
    <p:sldLayoutId id="2147483651" r:id="rId6"/>
    <p:sldLayoutId id="2147483702" r:id="rId7"/>
    <p:sldLayoutId id="2147483709" r:id="rId8"/>
    <p:sldLayoutId id="2147483710" r:id="rId9"/>
    <p:sldLayoutId id="2147483659" r:id="rId10"/>
    <p:sldLayoutId id="2147483652" r:id="rId11"/>
    <p:sldLayoutId id="2147483704" r:id="rId12"/>
    <p:sldLayoutId id="2147483653" r:id="rId13"/>
    <p:sldLayoutId id="2147483654" r:id="rId14"/>
    <p:sldLayoutId id="2147483711" r:id="rId15"/>
    <p:sldLayoutId id="2147483712" r:id="rId16"/>
    <p:sldLayoutId id="2147483655" r:id="rId17"/>
    <p:sldLayoutId id="2147483656" r:id="rId18"/>
    <p:sldLayoutId id="2147483713" r:id="rId19"/>
    <p:sldLayoutId id="2147483657" r:id="rId20"/>
    <p:sldLayoutId id="2147483707" r:id="rId21"/>
    <p:sldLayoutId id="2147483666" r:id="rId22"/>
    <p:sldLayoutId id="2147483676" r:id="rId23"/>
    <p:sldLayoutId id="2147483684" r:id="rId24"/>
    <p:sldLayoutId id="2147483692" r:id="rId25"/>
    <p:sldLayoutId id="2147483700" r:id="rId26"/>
    <p:sldLayoutId id="214748371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0CA5E30-155A-47C5-86A8-F1E6469C56B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9905" y="2098732"/>
            <a:ext cx="6715538" cy="6419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Population Estimates Program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97E975A-A6B5-4CB0-B135-EFF78625D16F}"/>
              </a:ext>
            </a:extLst>
          </p:cNvPr>
          <p:cNvSpPr txBox="1">
            <a:spLocks/>
          </p:cNvSpPr>
          <p:nvPr/>
        </p:nvSpPr>
        <p:spPr>
          <a:xfrm>
            <a:off x="559905" y="3421578"/>
            <a:ext cx="6715538" cy="641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Lacey Loftin, Data Dissemination Specialist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D33D83A-A283-4157-AFF3-E9A448C460A8}"/>
              </a:ext>
            </a:extLst>
          </p:cNvPr>
          <p:cNvSpPr txBox="1">
            <a:spLocks/>
          </p:cNvSpPr>
          <p:nvPr/>
        </p:nvSpPr>
        <p:spPr>
          <a:xfrm>
            <a:off x="559905" y="3898451"/>
            <a:ext cx="6715538" cy="641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U.S. Census Bureau, Data Dissemination and Training Branch</a:t>
            </a:r>
          </a:p>
        </p:txBody>
      </p:sp>
      <p:sp>
        <p:nvSpPr>
          <p:cNvPr id="13" name="object 3" descr="Population Estimates webpage sscreenshot">
            <a:extLst>
              <a:ext uri="{FF2B5EF4-FFF2-40B4-BE49-F238E27FC236}">
                <a16:creationId xmlns:a16="http://schemas.microsoft.com/office/drawing/2014/main" id="{5BA635EA-006E-4A1E-922A-5F044A602CC0}"/>
              </a:ext>
            </a:extLst>
          </p:cNvPr>
          <p:cNvSpPr/>
          <p:nvPr/>
        </p:nvSpPr>
        <p:spPr>
          <a:xfrm>
            <a:off x="6272981" y="393290"/>
            <a:ext cx="5359114" cy="5919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6262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804AA8-9613-48FA-9BB7-7B413DF43369}"/>
              </a:ext>
            </a:extLst>
          </p:cNvPr>
          <p:cNvSpPr/>
          <p:nvPr/>
        </p:nvSpPr>
        <p:spPr>
          <a:xfrm>
            <a:off x="550829" y="1264818"/>
            <a:ext cx="1068701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Both disseminate total population and housing unit estimates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Both disseminate population characteristics estimates by age, sex, race, and Hispanic 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PEP estimates are used as controls for ACS population and housing unit data,       so 1-year estimates for larger areas are consistent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83D343C8-D657-39A7-526E-1C1B2EDDC1ED}"/>
              </a:ext>
            </a:extLst>
          </p:cNvPr>
          <p:cNvSpPr txBox="1">
            <a:spLocks/>
          </p:cNvSpPr>
          <p:nvPr/>
        </p:nvSpPr>
        <p:spPr>
          <a:xfrm>
            <a:off x="796413" y="285135"/>
            <a:ext cx="10432026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spc="-15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How are the ACS and PEP Similar</a:t>
            </a:r>
            <a:endParaRPr lang="en-US" sz="28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73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9">
            <a:extLst>
              <a:ext uri="{FF2B5EF4-FFF2-40B4-BE49-F238E27FC236}">
                <a16:creationId xmlns:a16="http://schemas.microsoft.com/office/drawing/2014/main" id="{BE0ADE6D-F6F3-1571-7A25-1DEC2033A6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349591"/>
              </p:ext>
            </p:extLst>
          </p:nvPr>
        </p:nvGraphicFramePr>
        <p:xfrm>
          <a:off x="285750" y="939766"/>
          <a:ext cx="11010900" cy="5018020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2838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8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3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4927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772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ACS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772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PEP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30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6103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Purpose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Sample estimates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Provide annual estimates of the current population and total housing units by calculating change since the last census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2089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6103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6103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Collects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Detailed social, economic, housing, and demographic characteristics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Not a survey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Uses administrative records and other data sources to calculate annual change in population and housing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89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6103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6103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Population and housing characteristics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 social and economic detail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Population characteristics by age, Hispanic origin, race, and sex only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Housing unit totals only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0385563"/>
                  </a:ext>
                </a:extLst>
              </a:tr>
              <a:tr h="4352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6103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Data Every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89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6103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Represented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1-year estimates: January 1-December 31 of data collection year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5-year estimates: January 1 lower limit year to December 31 of upper limit year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Estimate dates – First of selected months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Estimate intervals – Monthly, Annual, and Decade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le 5">
            <a:extLst>
              <a:ext uri="{FF2B5EF4-FFF2-40B4-BE49-F238E27FC236}">
                <a16:creationId xmlns:a16="http://schemas.microsoft.com/office/drawing/2014/main" id="{80F8824D-B948-8A2E-B1B1-98CD1291CC90}"/>
              </a:ext>
            </a:extLst>
          </p:cNvPr>
          <p:cNvSpPr txBox="1">
            <a:spLocks/>
          </p:cNvSpPr>
          <p:nvPr/>
        </p:nvSpPr>
        <p:spPr>
          <a:xfrm>
            <a:off x="796413" y="285135"/>
            <a:ext cx="10432026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spc="-15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How are the ACS and PEP Different?</a:t>
            </a:r>
            <a:endParaRPr lang="en-US" sz="28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210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9">
            <a:extLst>
              <a:ext uri="{FF2B5EF4-FFF2-40B4-BE49-F238E27FC236}">
                <a16:creationId xmlns:a16="http://schemas.microsoft.com/office/drawing/2014/main" id="{E5C7EFD5-AC9B-3C14-C1FC-292FAA5467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500093"/>
              </p:ext>
            </p:extLst>
          </p:nvPr>
        </p:nvGraphicFramePr>
        <p:xfrm>
          <a:off x="531705" y="948196"/>
          <a:ext cx="10760584" cy="3368993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2668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4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4927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772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ACS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772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PEP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14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6103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Geography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1-year ACS estimates contain geographies with populations of 65,000 or more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5-year ACS estimates can be found down to the block group level for select tables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Nation, states, counties, cities, and towns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Puerto Rico Commonwealth and its municipios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Metropolitan and micropolitan statistical areas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4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6103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Statistics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Margins of error calculated at the 90% confidence level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Not a product of sampling, so statistical confidence intervals are not needed.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Entire time series back to last census updated annually, so averages for time periods are not used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le 5">
            <a:extLst>
              <a:ext uri="{FF2B5EF4-FFF2-40B4-BE49-F238E27FC236}">
                <a16:creationId xmlns:a16="http://schemas.microsoft.com/office/drawing/2014/main" id="{E4E934D7-FED6-BA15-CEC1-59987C6A585C}"/>
              </a:ext>
            </a:extLst>
          </p:cNvPr>
          <p:cNvSpPr txBox="1">
            <a:spLocks/>
          </p:cNvSpPr>
          <p:nvPr/>
        </p:nvSpPr>
        <p:spPr>
          <a:xfrm>
            <a:off x="796413" y="285135"/>
            <a:ext cx="10432026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spc="-15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How are the ACS and PEP Different?</a:t>
            </a:r>
            <a:endParaRPr lang="en-US" sz="28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915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324BB20-74D6-39DC-0857-E62D2C8C5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863869"/>
              </p:ext>
            </p:extLst>
          </p:nvPr>
        </p:nvGraphicFramePr>
        <p:xfrm>
          <a:off x="573783" y="1435750"/>
          <a:ext cx="11044434" cy="4321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2217">
                  <a:extLst>
                    <a:ext uri="{9D8B030D-6E8A-4147-A177-3AD203B41FA5}">
                      <a16:colId xmlns:a16="http://schemas.microsoft.com/office/drawing/2014/main" val="3828394686"/>
                    </a:ext>
                  </a:extLst>
                </a:gridCol>
                <a:gridCol w="5522217">
                  <a:extLst>
                    <a:ext uri="{9D8B030D-6E8A-4147-A177-3AD203B41FA5}">
                      <a16:colId xmlns:a16="http://schemas.microsoft.com/office/drawing/2014/main" val="2883691935"/>
                    </a:ext>
                  </a:extLst>
                </a:gridCol>
              </a:tblGrid>
              <a:tr h="299555">
                <a:tc>
                  <a:txBody>
                    <a:bodyPr/>
                    <a:lstStyle/>
                    <a:p>
                      <a:r>
                        <a:rPr lang="en-US" sz="2800" dirty="0"/>
                        <a:t>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Product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516769"/>
                  </a:ext>
                </a:extLst>
              </a:tr>
              <a:tr h="292266">
                <a:tc>
                  <a:txBody>
                    <a:bodyPr/>
                    <a:lstStyle/>
                    <a:p>
                      <a:r>
                        <a:rPr lang="en-US" sz="2400" dirty="0"/>
                        <a:t>Population and housing unit totals and demographic characteristics (age, Hispanic origin, sex, race)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269598"/>
                  </a:ext>
                </a:extLst>
              </a:tr>
              <a:tr h="511465">
                <a:tc>
                  <a:txBody>
                    <a:bodyPr/>
                    <a:lstStyle/>
                    <a:p>
                      <a:r>
                        <a:rPr lang="en-US" sz="2400" dirty="0"/>
                        <a:t>Social and economic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300252"/>
                  </a:ext>
                </a:extLst>
              </a:tr>
              <a:tr h="511465">
                <a:tc>
                  <a:txBody>
                    <a:bodyPr/>
                    <a:lstStyle/>
                    <a:p>
                      <a:r>
                        <a:rPr lang="en-US" sz="2400" dirty="0"/>
                        <a:t>Estimate percentages, means, medians, rates,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ACS or PEP depending on the subject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449599"/>
                  </a:ext>
                </a:extLst>
              </a:tr>
              <a:tr h="292266">
                <a:tc>
                  <a:txBody>
                    <a:bodyPr/>
                    <a:lstStyle/>
                    <a:p>
                      <a:r>
                        <a:rPr lang="en-US" sz="2400" dirty="0"/>
                        <a:t>Conducting statistical testing to compare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ACS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311182"/>
                  </a:ext>
                </a:extLst>
              </a:tr>
              <a:tr h="292266">
                <a:tc>
                  <a:txBody>
                    <a:bodyPr/>
                    <a:lstStyle/>
                    <a:p>
                      <a:r>
                        <a:rPr lang="en-US" sz="2400" dirty="0"/>
                        <a:t>Mixture of population, housing, social or economic estimates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All ACS or all PEP (if only using population or housing)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522165"/>
                  </a:ext>
                </a:extLst>
              </a:tr>
            </a:tbl>
          </a:graphicData>
        </a:graphic>
      </p:graphicFrame>
      <p:sp>
        <p:nvSpPr>
          <p:cNvPr id="3" name="Title 5">
            <a:extLst>
              <a:ext uri="{FF2B5EF4-FFF2-40B4-BE49-F238E27FC236}">
                <a16:creationId xmlns:a16="http://schemas.microsoft.com/office/drawing/2014/main" id="{7B2DE4B4-9B42-90C7-A543-35CB402EC8DE}"/>
              </a:ext>
            </a:extLst>
          </p:cNvPr>
          <p:cNvSpPr txBox="1">
            <a:spLocks/>
          </p:cNvSpPr>
          <p:nvPr/>
        </p:nvSpPr>
        <p:spPr>
          <a:xfrm>
            <a:off x="796413" y="285135"/>
            <a:ext cx="10432026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spc="-15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What Should I use?</a:t>
            </a:r>
            <a:endParaRPr lang="en-US" sz="28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65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1B3E96A-B71E-43D3-FB0E-372428C88020}"/>
              </a:ext>
            </a:extLst>
          </p:cNvPr>
          <p:cNvSpPr txBox="1">
            <a:spLocks/>
          </p:cNvSpPr>
          <p:nvPr/>
        </p:nvSpPr>
        <p:spPr>
          <a:xfrm>
            <a:off x="513347" y="1067551"/>
            <a:ext cx="6820513" cy="44509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PEP Webpage: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    census.gov/programs-surveys/popest.html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QuickFacts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Application Programming Interface (API)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 descr="screen grab of PEP homepage">
            <a:extLst>
              <a:ext uri="{FF2B5EF4-FFF2-40B4-BE49-F238E27FC236}">
                <a16:creationId xmlns:a16="http://schemas.microsoft.com/office/drawing/2014/main" id="{29A277D4-DA31-E0B5-AEBA-41D5697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72" t="9881" r="24732" b="8111"/>
          <a:stretch/>
        </p:blipFill>
        <p:spPr>
          <a:xfrm>
            <a:off x="7058905" y="1067551"/>
            <a:ext cx="4114800" cy="367163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</p:pic>
      <p:pic>
        <p:nvPicPr>
          <p:cNvPr id="4" name="Picture 3" descr="screen grab of QuickFacts">
            <a:extLst>
              <a:ext uri="{FF2B5EF4-FFF2-40B4-BE49-F238E27FC236}">
                <a16:creationId xmlns:a16="http://schemas.microsoft.com/office/drawing/2014/main" id="{D24D9B2D-5437-FBD9-3C32-5F487485B5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3"/>
          <a:stretch/>
        </p:blipFill>
        <p:spPr>
          <a:xfrm>
            <a:off x="3471496" y="3964308"/>
            <a:ext cx="4279099" cy="1826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AA7105B3-07B5-F78D-67B0-644EA30FD732}"/>
              </a:ext>
            </a:extLst>
          </p:cNvPr>
          <p:cNvSpPr txBox="1">
            <a:spLocks/>
          </p:cNvSpPr>
          <p:nvPr/>
        </p:nvSpPr>
        <p:spPr>
          <a:xfrm>
            <a:off x="796413" y="285135"/>
            <a:ext cx="10432026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spc="-15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Accessing PEP Data</a:t>
            </a:r>
            <a:endParaRPr lang="en-US" sz="28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19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457200" y="333770"/>
            <a:ext cx="11658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Availability </a:t>
            </a:r>
            <a:r>
              <a:rPr sz="2800" spc="-5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of </a:t>
            </a:r>
            <a:r>
              <a:rPr sz="2800" spc="-15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Vintage </a:t>
            </a:r>
            <a:r>
              <a:rPr sz="28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2020 </a:t>
            </a:r>
            <a:r>
              <a:rPr sz="2800" spc="-15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Population </a:t>
            </a:r>
            <a:r>
              <a:rPr sz="28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and </a:t>
            </a:r>
            <a:r>
              <a:rPr sz="2800" spc="-5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Housing </a:t>
            </a:r>
            <a:r>
              <a:rPr sz="28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Unit </a:t>
            </a:r>
            <a:r>
              <a:rPr sz="2800" spc="-2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Data</a:t>
            </a:r>
            <a:r>
              <a:rPr sz="2800" spc="35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sz="2800" spc="-15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Products</a:t>
            </a:r>
          </a:p>
        </p:txBody>
      </p:sp>
      <p:sp>
        <p:nvSpPr>
          <p:cNvPr id="2" name="object 2" descr="Screenshot of Availability of Vintage 2020 Population and Housing Unit Data Products"/>
          <p:cNvSpPr/>
          <p:nvPr/>
        </p:nvSpPr>
        <p:spPr>
          <a:xfrm>
            <a:off x="3298571" y="1056867"/>
            <a:ext cx="5605272" cy="45398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35861" y="5672835"/>
            <a:ext cx="9321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chemeClr val="bg1"/>
                </a:solidFill>
                <a:latin typeface="Calibri"/>
                <a:cs typeface="Calibri"/>
              </a:rPr>
              <a:t>census.gov/programs-surveys/popest/technical-documentation/research/evaluation-estimates.html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864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D9D97-26E4-5A48-83C6-8CCC466681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36318" y="3832542"/>
            <a:ext cx="2519363" cy="5873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70755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 descr="Population Estimates webpage sscreenshot">
            <a:extLst>
              <a:ext uri="{FF2B5EF4-FFF2-40B4-BE49-F238E27FC236}">
                <a16:creationId xmlns:a16="http://schemas.microsoft.com/office/drawing/2014/main" id="{3DC242A6-A8FF-4E61-AC06-914E37A6316B}"/>
              </a:ext>
            </a:extLst>
          </p:cNvPr>
          <p:cNvSpPr/>
          <p:nvPr/>
        </p:nvSpPr>
        <p:spPr>
          <a:xfrm>
            <a:off x="7395751" y="798595"/>
            <a:ext cx="4419599" cy="4269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2FAD0-DFA7-45DC-9C43-EF02CBA5FF04}"/>
              </a:ext>
            </a:extLst>
          </p:cNvPr>
          <p:cNvSpPr txBox="1"/>
          <p:nvPr/>
        </p:nvSpPr>
        <p:spPr>
          <a:xfrm>
            <a:off x="190500" y="775446"/>
            <a:ext cx="68671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" algn="ctr">
              <a:lnSpc>
                <a:spcPct val="100000"/>
              </a:lnSpc>
              <a:spcBef>
                <a:spcPts val="100"/>
              </a:spcBef>
            </a:pPr>
            <a:r>
              <a:rPr lang="en-US" b="1" i="1" spc="-5" dirty="0">
                <a:solidFill>
                  <a:schemeClr val="bg1"/>
                </a:solidFill>
                <a:cs typeface="Calibri"/>
              </a:rPr>
              <a:t>The Population </a:t>
            </a:r>
            <a:r>
              <a:rPr lang="en-US" b="1" i="1" spc="-10" dirty="0">
                <a:solidFill>
                  <a:schemeClr val="bg1"/>
                </a:solidFill>
                <a:cs typeface="Calibri"/>
              </a:rPr>
              <a:t>Estimates </a:t>
            </a:r>
            <a:r>
              <a:rPr lang="en-US" b="1" i="1" spc="-5" dirty="0">
                <a:solidFill>
                  <a:schemeClr val="bg1"/>
                </a:solidFill>
                <a:cs typeface="Calibri"/>
              </a:rPr>
              <a:t>Program disseminates official </a:t>
            </a:r>
            <a:r>
              <a:rPr lang="en-US" b="1" i="1" dirty="0">
                <a:solidFill>
                  <a:schemeClr val="bg1"/>
                </a:solidFill>
                <a:cs typeface="Calibri"/>
              </a:rPr>
              <a:t>measures </a:t>
            </a:r>
            <a:r>
              <a:rPr lang="en-US" b="1" i="1" spc="-5" dirty="0">
                <a:solidFill>
                  <a:schemeClr val="bg1"/>
                </a:solidFill>
                <a:cs typeface="Calibri"/>
              </a:rPr>
              <a:t>of</a:t>
            </a:r>
            <a:r>
              <a:rPr lang="en-US" b="1" i="1" spc="65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b="1" i="1" dirty="0">
                <a:solidFill>
                  <a:schemeClr val="bg1"/>
                </a:solidFill>
                <a:cs typeface="Calibri"/>
              </a:rPr>
              <a:t>population and </a:t>
            </a:r>
            <a:r>
              <a:rPr lang="en-US" b="1" i="1" spc="-5" dirty="0">
                <a:solidFill>
                  <a:schemeClr val="bg1"/>
                </a:solidFill>
                <a:cs typeface="Calibri"/>
              </a:rPr>
              <a:t>housing units between decennial</a:t>
            </a:r>
            <a:r>
              <a:rPr lang="en-US" b="1" i="1" spc="1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b="1" i="1" spc="-5" dirty="0">
                <a:solidFill>
                  <a:schemeClr val="bg1"/>
                </a:solidFill>
                <a:cs typeface="Calibri"/>
              </a:rPr>
              <a:t>censuses.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241300" marR="5080" indent="-228600">
              <a:lnSpc>
                <a:spcPct val="100000"/>
              </a:lnSpc>
              <a:spcBef>
                <a:spcPts val="11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pc="-10" dirty="0">
                <a:solidFill>
                  <a:schemeClr val="bg1"/>
                </a:solidFill>
                <a:cs typeface="Calibri"/>
              </a:rPr>
              <a:t>Mandated </a:t>
            </a:r>
            <a:r>
              <a:rPr lang="en-US" spc="-5" dirty="0">
                <a:solidFill>
                  <a:schemeClr val="bg1"/>
                </a:solidFill>
                <a:cs typeface="Calibri"/>
              </a:rPr>
              <a:t>by </a:t>
            </a:r>
            <a:r>
              <a:rPr lang="en-US" spc="-15" dirty="0">
                <a:solidFill>
                  <a:schemeClr val="bg1"/>
                </a:solidFill>
                <a:cs typeface="Calibri"/>
              </a:rPr>
              <a:t>federal </a:t>
            </a:r>
            <a:r>
              <a:rPr lang="en-US" spc="-40" dirty="0">
                <a:solidFill>
                  <a:schemeClr val="bg1"/>
                </a:solidFill>
                <a:cs typeface="Calibri"/>
              </a:rPr>
              <a:t>law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pc="-10" dirty="0">
                <a:solidFill>
                  <a:schemeClr val="bg1"/>
                </a:solidFill>
                <a:cs typeface="Calibri"/>
              </a:rPr>
              <a:t>Cover </a:t>
            </a:r>
            <a:r>
              <a:rPr lang="en-US" b="1" dirty="0">
                <a:solidFill>
                  <a:schemeClr val="bg1"/>
                </a:solidFill>
                <a:cs typeface="Calibri"/>
              </a:rPr>
              <a:t>basic </a:t>
            </a:r>
            <a:r>
              <a:rPr lang="en-US" b="1" spc="-5" dirty="0">
                <a:solidFill>
                  <a:schemeClr val="bg1"/>
                </a:solidFill>
                <a:cs typeface="Calibri"/>
              </a:rPr>
              <a:t>population </a:t>
            </a:r>
            <a:r>
              <a:rPr lang="en-US" b="1" dirty="0">
                <a:solidFill>
                  <a:schemeClr val="bg1"/>
                </a:solidFill>
                <a:cs typeface="Calibri"/>
              </a:rPr>
              <a:t>and housing </a:t>
            </a:r>
            <a:r>
              <a:rPr lang="en-US" b="1" spc="-5" dirty="0">
                <a:solidFill>
                  <a:schemeClr val="bg1"/>
                </a:solidFill>
                <a:cs typeface="Calibri"/>
              </a:rPr>
              <a:t>topics </a:t>
            </a:r>
            <a:r>
              <a:rPr lang="en-US" spc="-5" dirty="0">
                <a:solidFill>
                  <a:schemeClr val="bg1"/>
                </a:solidFill>
                <a:cs typeface="Calibri"/>
              </a:rPr>
              <a:t>supporting: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lang="en-US" spc="-5" dirty="0">
                <a:solidFill>
                  <a:schemeClr val="bg1"/>
                </a:solidFill>
                <a:cs typeface="Calibri"/>
              </a:rPr>
              <a:t>Federal Funding</a:t>
            </a:r>
          </a:p>
          <a:p>
            <a:pPr marL="698500" lvl="1" indent="-2286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lang="en-US" spc="-5" dirty="0">
                <a:solidFill>
                  <a:schemeClr val="bg1"/>
                </a:solidFill>
                <a:cs typeface="Calibri"/>
              </a:rPr>
              <a:t>The </a:t>
            </a:r>
            <a:r>
              <a:rPr lang="en-US" spc="-10" dirty="0">
                <a:solidFill>
                  <a:schemeClr val="bg1"/>
                </a:solidFill>
                <a:cs typeface="Calibri"/>
              </a:rPr>
              <a:t>American Community Survey</a:t>
            </a:r>
          </a:p>
          <a:p>
            <a:pPr marL="698500" lvl="1" indent="-2286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lang="en-US" spc="-10" dirty="0">
                <a:solidFill>
                  <a:schemeClr val="bg1"/>
                </a:solidFill>
                <a:cs typeface="Calibri"/>
              </a:rPr>
              <a:t>The Current Population Survey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lang="en-US" spc="-5" dirty="0">
                <a:solidFill>
                  <a:schemeClr val="bg1"/>
                </a:solidFill>
                <a:cs typeface="Calibri"/>
              </a:rPr>
              <a:t>Academic </a:t>
            </a:r>
            <a:r>
              <a:rPr lang="en-US" dirty="0">
                <a:solidFill>
                  <a:schemeClr val="bg1"/>
                </a:solidFill>
                <a:cs typeface="Calibri"/>
              </a:rPr>
              <a:t>and </a:t>
            </a:r>
            <a:r>
              <a:rPr lang="en-US" spc="-5" dirty="0">
                <a:solidFill>
                  <a:schemeClr val="bg1"/>
                </a:solidFill>
                <a:cs typeface="Calibri"/>
              </a:rPr>
              <a:t>business</a:t>
            </a:r>
            <a:r>
              <a:rPr lang="en-US" spc="-5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pc="-10" dirty="0">
                <a:solidFill>
                  <a:schemeClr val="bg1"/>
                </a:solidFill>
                <a:cs typeface="Calibri"/>
              </a:rPr>
              <a:t>research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lang="en-US" spc="-10" dirty="0">
                <a:solidFill>
                  <a:schemeClr val="bg1"/>
                </a:solidFill>
                <a:cs typeface="Calibri"/>
              </a:rPr>
              <a:t>Program </a:t>
            </a:r>
            <a:r>
              <a:rPr lang="en-US" spc="-5" dirty="0">
                <a:solidFill>
                  <a:schemeClr val="bg1"/>
                </a:solidFill>
                <a:cs typeface="Calibri"/>
              </a:rPr>
              <a:t>planning in </a:t>
            </a:r>
            <a:r>
              <a:rPr lang="en-US" dirty="0">
                <a:solidFill>
                  <a:schemeClr val="bg1"/>
                </a:solidFill>
                <a:cs typeface="Calibri"/>
              </a:rPr>
              <a:t>the </a:t>
            </a:r>
            <a:r>
              <a:rPr lang="en-US" spc="-5" dirty="0">
                <a:solidFill>
                  <a:schemeClr val="bg1"/>
                </a:solidFill>
                <a:cs typeface="Calibri"/>
              </a:rPr>
              <a:t>public </a:t>
            </a:r>
            <a:r>
              <a:rPr lang="en-US" dirty="0">
                <a:solidFill>
                  <a:schemeClr val="bg1"/>
                </a:solidFill>
                <a:cs typeface="Calibri"/>
              </a:rPr>
              <a:t>and </a:t>
            </a:r>
            <a:r>
              <a:rPr lang="en-US" spc="-15" dirty="0">
                <a:solidFill>
                  <a:schemeClr val="bg1"/>
                </a:solidFill>
                <a:cs typeface="Calibri"/>
              </a:rPr>
              <a:t>private</a:t>
            </a:r>
            <a:r>
              <a:rPr lang="en-US" spc="-6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pc="-10" dirty="0">
                <a:solidFill>
                  <a:schemeClr val="bg1"/>
                </a:solidFill>
                <a:cs typeface="Calibri"/>
              </a:rPr>
              <a:t>sectors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pc="-10" dirty="0">
                <a:solidFill>
                  <a:schemeClr val="bg1"/>
                </a:solidFill>
                <a:cs typeface="Calibri"/>
              </a:rPr>
              <a:t>Current estimates </a:t>
            </a:r>
            <a:r>
              <a:rPr lang="en-US" spc="-15" dirty="0">
                <a:solidFill>
                  <a:schemeClr val="bg1"/>
                </a:solidFill>
                <a:cs typeface="Calibri"/>
              </a:rPr>
              <a:t>for </a:t>
            </a:r>
            <a:r>
              <a:rPr lang="en-US" dirty="0">
                <a:solidFill>
                  <a:schemeClr val="bg1"/>
                </a:solidFill>
                <a:cs typeface="Calibri"/>
              </a:rPr>
              <a:t>July 1, 2023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Estimates extend back to 1900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Released annually for over 80,000 areas in the United States and Puerto Rico</a:t>
            </a:r>
          </a:p>
          <a:p>
            <a:pPr marL="241300" indent="-2286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64E4772-A154-0F4D-B6C1-DDE9700252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0500" y="83024"/>
            <a:ext cx="7339013" cy="7985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What it the Population Estimates Program? </a:t>
            </a:r>
          </a:p>
        </p:txBody>
      </p:sp>
    </p:spTree>
    <p:extLst>
      <p:ext uri="{BB962C8B-B14F-4D97-AF65-F5344CB8AC3E}">
        <p14:creationId xmlns:p14="http://schemas.microsoft.com/office/powerpoint/2010/main" val="337255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64E4772-A154-0F4D-B6C1-DDE9700252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0068" y="254000"/>
            <a:ext cx="7419446" cy="3331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Population Estimates  Program Content</a:t>
            </a:r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1A4A2AFF-F339-4AA1-B2DF-93ED8BDFB7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161389"/>
              </p:ext>
            </p:extLst>
          </p:nvPr>
        </p:nvGraphicFramePr>
        <p:xfrm>
          <a:off x="757237" y="1039367"/>
          <a:ext cx="10791252" cy="49457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10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0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0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2548">
                <a:tc gridSpan="2">
                  <a:txBody>
                    <a:bodyPr/>
                    <a:lstStyle/>
                    <a:p>
                      <a:pPr marR="257810"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2400" b="1" spc="-20" dirty="0">
                          <a:latin typeface="Calibri"/>
                          <a:cs typeface="Calibri"/>
                        </a:rPr>
                        <a:t>POPULATION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139065" marB="0">
                    <a:lnB w="28575">
                      <a:solidFill>
                        <a:srgbClr val="DEEBF7"/>
                      </a:solidFill>
                      <a:prstDash val="solid"/>
                    </a:lnB>
                    <a:solidFill>
                      <a:srgbClr val="A7C0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8107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HOUSING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140335" marB="0">
                    <a:lnB w="12700">
                      <a:solidFill>
                        <a:srgbClr val="DEEBF7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9487">
                <a:tc>
                  <a:txBody>
                    <a:bodyPr/>
                    <a:lstStyle/>
                    <a:p>
                      <a:pPr marL="90805">
                        <a:lnSpc>
                          <a:spcPts val="2110"/>
                        </a:lnSpc>
                        <a:spcBef>
                          <a:spcPts val="384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SOCIAL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376555" indent="-286385">
                        <a:lnSpc>
                          <a:spcPts val="2110"/>
                        </a:lnSpc>
                        <a:buFont typeface="Arial"/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None</a:t>
                      </a:r>
                    </a:p>
                  </a:txBody>
                  <a:tcPr marL="0" marR="0" marT="48894" marB="0">
                    <a:lnL w="12700">
                      <a:solidFill>
                        <a:srgbClr val="DEEBF7"/>
                      </a:solidFill>
                      <a:prstDash val="solid"/>
                    </a:lnL>
                    <a:lnR w="12700">
                      <a:solidFill>
                        <a:srgbClr val="DEEBF7"/>
                      </a:solidFill>
                      <a:prstDash val="solid"/>
                    </a:lnR>
                    <a:lnT w="28575" cap="flat" cmpd="sng" algn="ctr">
                      <a:solidFill>
                        <a:srgbClr val="DEE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7C0CD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2095"/>
                        </a:lnSpc>
                        <a:spcBef>
                          <a:spcPts val="9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DEMOGRAPHIC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ts val="2095"/>
                        </a:lnSpc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spc="-40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Population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Age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Hispanic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Origin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Race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Sex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Components (Births, Deaths, Net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Migration)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Group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Quarters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7190" indent="-28638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Population Universes (U.S.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only: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Resident,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EEBF7"/>
                      </a:solidFill>
                      <a:prstDash val="solid"/>
                    </a:lnL>
                    <a:lnR w="12700">
                      <a:solidFill>
                        <a:srgbClr val="DEEBF7"/>
                      </a:solidFill>
                      <a:prstDash val="solid"/>
                    </a:lnR>
                    <a:lnT w="12700">
                      <a:solidFill>
                        <a:srgbClr val="DEEBF7"/>
                      </a:solidFill>
                      <a:prstDash val="solid"/>
                    </a:lnT>
                    <a:solidFill>
                      <a:srgbClr val="A7C0CD"/>
                    </a:solidFill>
                  </a:tcPr>
                </a:tc>
                <a:tc>
                  <a:txBody>
                    <a:bodyPr/>
                    <a:lstStyle/>
                    <a:p>
                      <a:pPr marL="377190" indent="-286385">
                        <a:lnSpc>
                          <a:spcPct val="100000"/>
                        </a:lnSpc>
                        <a:spcBef>
                          <a:spcPts val="755"/>
                        </a:spcBef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Housing</a:t>
                      </a:r>
                      <a:r>
                        <a:rPr sz="1800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Units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DEEBF7"/>
                      </a:solidFill>
                      <a:prstDash val="solid"/>
                    </a:lnL>
                    <a:lnR w="12700">
                      <a:solidFill>
                        <a:srgbClr val="DEEBF7"/>
                      </a:solidFill>
                      <a:prstDash val="solid"/>
                    </a:lnR>
                    <a:lnT w="12700">
                      <a:solidFill>
                        <a:srgbClr val="DEEBF7"/>
                      </a:solidFill>
                      <a:prstDash val="solid"/>
                    </a:lnT>
                    <a:solidFill>
                      <a:srgbClr val="7890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EEBF7"/>
                      </a:solidFill>
                      <a:prstDash val="solid"/>
                    </a:lnL>
                    <a:lnR w="12700">
                      <a:solidFill>
                        <a:srgbClr val="DEEBF7"/>
                      </a:solidFill>
                      <a:prstDash val="solid"/>
                    </a:lnR>
                    <a:solidFill>
                      <a:srgbClr val="A7C0CD"/>
                    </a:solidFill>
                  </a:tcPr>
                </a:tc>
                <a:tc>
                  <a:txBody>
                    <a:bodyPr/>
                    <a:lstStyle/>
                    <a:p>
                      <a:pPr marL="377190">
                        <a:lnSpc>
                          <a:spcPts val="1889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Resident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plus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Armed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Forces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Overseas,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DEEBF7"/>
                      </a:solidFill>
                      <a:prstDash val="solid"/>
                    </a:lnL>
                    <a:lnR w="12700">
                      <a:solidFill>
                        <a:srgbClr val="DEEBF7"/>
                      </a:solidFill>
                      <a:prstDash val="solid"/>
                    </a:lnR>
                    <a:solidFill>
                      <a:srgbClr val="A7C0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EEBF7"/>
                      </a:solidFill>
                      <a:prstDash val="solid"/>
                    </a:lnL>
                    <a:lnR w="12700">
                      <a:solidFill>
                        <a:srgbClr val="DEEBF7"/>
                      </a:solidFill>
                      <a:prstDash val="solid"/>
                    </a:lnR>
                    <a:solidFill>
                      <a:srgbClr val="7890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EEBF7"/>
                      </a:solidFill>
                      <a:prstDash val="solid"/>
                    </a:lnL>
                    <a:lnR w="12700">
                      <a:solidFill>
                        <a:srgbClr val="DEEBF7"/>
                      </a:solidFill>
                      <a:prstDash val="solid"/>
                    </a:lnR>
                    <a:solidFill>
                      <a:srgbClr val="A7C0CD"/>
                    </a:solidFill>
                  </a:tcPr>
                </a:tc>
                <a:tc>
                  <a:txBody>
                    <a:bodyPr/>
                    <a:lstStyle/>
                    <a:p>
                      <a:pPr marL="377190">
                        <a:lnSpc>
                          <a:spcPts val="1889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Civilian, Civilian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Noninstitutionalized,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DEEBF7"/>
                      </a:solidFill>
                      <a:prstDash val="solid"/>
                    </a:lnL>
                    <a:lnR w="12700">
                      <a:solidFill>
                        <a:srgbClr val="DEEBF7"/>
                      </a:solidFill>
                      <a:prstDash val="solid"/>
                    </a:lnR>
                    <a:solidFill>
                      <a:srgbClr val="A7C0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EEBF7"/>
                      </a:solidFill>
                      <a:prstDash val="solid"/>
                    </a:lnL>
                    <a:lnR w="12700">
                      <a:solidFill>
                        <a:srgbClr val="DEEBF7"/>
                      </a:solidFill>
                      <a:prstDash val="solid"/>
                    </a:lnR>
                    <a:solidFill>
                      <a:srgbClr val="7890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4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EEBF7"/>
                      </a:solidFill>
                      <a:prstDash val="solid"/>
                    </a:lnL>
                    <a:lnR w="28575">
                      <a:solidFill>
                        <a:srgbClr val="DEEBF7"/>
                      </a:solidFill>
                      <a:prstDash val="solid"/>
                    </a:lnR>
                    <a:solidFill>
                      <a:srgbClr val="A7C0CD"/>
                    </a:solidFill>
                  </a:tcPr>
                </a:tc>
                <a:tc>
                  <a:txBody>
                    <a:bodyPr/>
                    <a:lstStyle/>
                    <a:p>
                      <a:pPr marL="377190">
                        <a:lnSpc>
                          <a:spcPts val="1889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Household)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DEEBF7"/>
                      </a:solidFill>
                      <a:prstDash val="solid"/>
                    </a:lnL>
                    <a:lnR w="19050">
                      <a:solidFill>
                        <a:srgbClr val="DEEBF7"/>
                      </a:solidFill>
                      <a:prstDash val="solid"/>
                    </a:lnR>
                    <a:lnB w="12700">
                      <a:solidFill>
                        <a:srgbClr val="DEEBF7"/>
                      </a:solidFill>
                      <a:prstDash val="solid"/>
                    </a:lnB>
                    <a:solidFill>
                      <a:srgbClr val="A7C0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DEEBF7"/>
                      </a:solidFill>
                      <a:prstDash val="solid"/>
                    </a:lnL>
                    <a:lnR w="12700">
                      <a:solidFill>
                        <a:srgbClr val="DEEBF7"/>
                      </a:solidFill>
                      <a:prstDash val="solid"/>
                    </a:lnR>
                    <a:solidFill>
                      <a:srgbClr val="7890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4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EEBF7"/>
                      </a:solidFill>
                      <a:prstDash val="solid"/>
                    </a:lnL>
                    <a:lnR w="28575">
                      <a:solidFill>
                        <a:srgbClr val="DEEBF7"/>
                      </a:solidFill>
                      <a:prstDash val="solid"/>
                    </a:lnR>
                    <a:solidFill>
                      <a:srgbClr val="A7C0CD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ECONOMIC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28575">
                      <a:solidFill>
                        <a:srgbClr val="DEEBF7"/>
                      </a:solidFill>
                      <a:prstDash val="solid"/>
                    </a:lnL>
                    <a:lnR w="19050">
                      <a:solidFill>
                        <a:srgbClr val="DEEBF7"/>
                      </a:solidFill>
                      <a:prstDash val="solid"/>
                    </a:lnR>
                    <a:lnT w="12700">
                      <a:solidFill>
                        <a:srgbClr val="DEEBF7"/>
                      </a:solidFill>
                      <a:prstDash val="solid"/>
                    </a:lnT>
                    <a:solidFill>
                      <a:srgbClr val="A7C0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DEEBF7"/>
                      </a:solidFill>
                      <a:prstDash val="solid"/>
                    </a:lnL>
                    <a:lnR w="12700">
                      <a:solidFill>
                        <a:srgbClr val="DEEBF7"/>
                      </a:solidFill>
                      <a:prstDash val="solid"/>
                    </a:lnR>
                    <a:solidFill>
                      <a:srgbClr val="7890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EEBF7"/>
                      </a:solidFill>
                      <a:prstDash val="solid"/>
                    </a:lnL>
                    <a:lnR w="28575">
                      <a:solidFill>
                        <a:srgbClr val="DEEBF7"/>
                      </a:solidFill>
                      <a:prstDash val="solid"/>
                    </a:lnR>
                    <a:lnB w="12700">
                      <a:solidFill>
                        <a:srgbClr val="DEEBF7"/>
                      </a:solidFill>
                      <a:prstDash val="solid"/>
                    </a:lnB>
                    <a:solidFill>
                      <a:srgbClr val="A7C0CD"/>
                    </a:solidFill>
                  </a:tcPr>
                </a:tc>
                <a:tc>
                  <a:txBody>
                    <a:bodyPr/>
                    <a:lstStyle/>
                    <a:p>
                      <a:pPr marL="377190" indent="-286385">
                        <a:lnSpc>
                          <a:spcPct val="100000"/>
                        </a:lnSpc>
                        <a:spcBef>
                          <a:spcPts val="935"/>
                        </a:spcBef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None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18745" marB="0">
                    <a:lnL w="28575">
                      <a:solidFill>
                        <a:srgbClr val="DEEBF7"/>
                      </a:solidFill>
                      <a:prstDash val="solid"/>
                    </a:lnL>
                    <a:lnR w="19050">
                      <a:solidFill>
                        <a:srgbClr val="DEEBF7"/>
                      </a:solidFill>
                      <a:prstDash val="solid"/>
                    </a:lnR>
                    <a:lnB w="12700">
                      <a:solidFill>
                        <a:srgbClr val="DEEBF7"/>
                      </a:solidFill>
                      <a:prstDash val="solid"/>
                    </a:lnB>
                    <a:solidFill>
                      <a:srgbClr val="A7C0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DEEBF7"/>
                      </a:solidFill>
                      <a:prstDash val="solid"/>
                    </a:lnL>
                    <a:lnR w="12700">
                      <a:solidFill>
                        <a:srgbClr val="DEEBF7"/>
                      </a:solidFill>
                      <a:prstDash val="solid"/>
                    </a:lnR>
                    <a:lnB w="12700">
                      <a:solidFill>
                        <a:srgbClr val="DEEBF7"/>
                      </a:solidFill>
                      <a:prstDash val="solid"/>
                    </a:lnB>
                    <a:solidFill>
                      <a:srgbClr val="7890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545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A35135-867C-4D54-89EF-C8473AC41A2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400" y="135468"/>
            <a:ext cx="8239125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PEP Estimates Geography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Population Estimates Geography breakdown">
            <a:extLst>
              <a:ext uri="{FF2B5EF4-FFF2-40B4-BE49-F238E27FC236}">
                <a16:creationId xmlns:a16="http://schemas.microsoft.com/office/drawing/2014/main" id="{25DD0C94-93D8-475B-A965-9085DDF4C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392" y="663574"/>
            <a:ext cx="92696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27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descr="Chart - Population and Housing Unit Estimates by Type and Geography">
            <a:extLst>
              <a:ext uri="{FF2B5EF4-FFF2-40B4-BE49-F238E27FC236}">
                <a16:creationId xmlns:a16="http://schemas.microsoft.com/office/drawing/2014/main" id="{91A35135-867C-4D54-89EF-C8473AC41A2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4363" y="266171"/>
            <a:ext cx="8158162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Population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Housing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Unit </a:t>
            </a: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Estimates </a:t>
            </a:r>
            <a:r>
              <a:rPr kumimoji="0" lang="en-US" sz="24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 </a:t>
            </a:r>
            <a:r>
              <a:rPr kumimoji="0" lang="en-US" sz="2400" b="1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en-US" sz="2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Geography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object 3" descr="Population and Housing Unit Estimates by Type and Geography">
            <a:extLst>
              <a:ext uri="{FF2B5EF4-FFF2-40B4-BE49-F238E27FC236}">
                <a16:creationId xmlns:a16="http://schemas.microsoft.com/office/drawing/2014/main" id="{A3753806-119F-444A-A7ED-58ABC02E44F2}"/>
              </a:ext>
            </a:extLst>
          </p:cNvPr>
          <p:cNvSpPr/>
          <p:nvPr/>
        </p:nvSpPr>
        <p:spPr>
          <a:xfrm>
            <a:off x="1524000" y="1155191"/>
            <a:ext cx="9144000" cy="4719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8073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Diagram - Population and Housing Unit Estimates Methodology"/>
          <p:cNvSpPr txBox="1">
            <a:spLocks noGrp="1"/>
          </p:cNvSpPr>
          <p:nvPr>
            <p:ph type="title" idx="4294967295"/>
          </p:nvPr>
        </p:nvSpPr>
        <p:spPr>
          <a:xfrm>
            <a:off x="279400" y="117532"/>
            <a:ext cx="1178105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1" spc="-15" dirty="0">
                <a:solidFill>
                  <a:schemeClr val="bg1"/>
                </a:solidFill>
                <a:latin typeface="+mn-lt"/>
              </a:rPr>
              <a:t>Population </a:t>
            </a:r>
            <a:r>
              <a:rPr sz="2800" b="1" dirty="0">
                <a:solidFill>
                  <a:schemeClr val="bg1"/>
                </a:solidFill>
                <a:latin typeface="+mn-lt"/>
              </a:rPr>
              <a:t>and </a:t>
            </a:r>
            <a:r>
              <a:rPr sz="2800" b="1" spc="-5" dirty="0">
                <a:solidFill>
                  <a:schemeClr val="bg1"/>
                </a:solidFill>
                <a:latin typeface="+mn-lt"/>
              </a:rPr>
              <a:t>Housing </a:t>
            </a:r>
            <a:r>
              <a:rPr sz="2800" b="1" dirty="0">
                <a:solidFill>
                  <a:schemeClr val="bg1"/>
                </a:solidFill>
                <a:latin typeface="+mn-lt"/>
              </a:rPr>
              <a:t>Unit </a:t>
            </a:r>
            <a:r>
              <a:rPr sz="2800" b="1" spc="-15" dirty="0">
                <a:solidFill>
                  <a:schemeClr val="bg1"/>
                </a:solidFill>
                <a:latin typeface="+mn-lt"/>
              </a:rPr>
              <a:t>Estimates</a:t>
            </a:r>
            <a:r>
              <a:rPr sz="2800" b="1" spc="-60" dirty="0">
                <a:solidFill>
                  <a:schemeClr val="bg1"/>
                </a:solidFill>
                <a:latin typeface="+mn-lt"/>
              </a:rPr>
              <a:t> </a:t>
            </a:r>
            <a:r>
              <a:rPr sz="2800" b="1" dirty="0">
                <a:solidFill>
                  <a:schemeClr val="bg1"/>
                </a:solidFill>
                <a:latin typeface="+mn-lt"/>
              </a:rPr>
              <a:t>Methodology</a:t>
            </a:r>
            <a:br>
              <a:rPr lang="en-US" sz="2800" b="1" dirty="0">
                <a:solidFill>
                  <a:schemeClr val="bg1"/>
                </a:solidFill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latin typeface="+mn-lt"/>
              </a:rPr>
              <a:t>and the Top </a:t>
            </a:r>
            <a:r>
              <a:rPr lang="en-US" sz="2800" b="1">
                <a:solidFill>
                  <a:schemeClr val="bg1"/>
                </a:solidFill>
                <a:latin typeface="+mn-lt"/>
              </a:rPr>
              <a:t>Down Approach</a:t>
            </a:r>
            <a:endParaRPr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40"/>
              </a:spcBef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grpSp>
        <p:nvGrpSpPr>
          <p:cNvPr id="43" name="Group 42" descr="Diagram - Population and Housing Unit Estimates Methodology">
            <a:extLst>
              <a:ext uri="{FF2B5EF4-FFF2-40B4-BE49-F238E27FC236}">
                <a16:creationId xmlns:a16="http://schemas.microsoft.com/office/drawing/2014/main" id="{D0D50395-A0E6-4F43-B2CD-C60526FD284E}"/>
              </a:ext>
            </a:extLst>
          </p:cNvPr>
          <p:cNvGrpSpPr/>
          <p:nvPr/>
        </p:nvGrpSpPr>
        <p:grpSpPr>
          <a:xfrm>
            <a:off x="2153030" y="1467446"/>
            <a:ext cx="7886700" cy="4339628"/>
            <a:chOff x="2153030" y="1467446"/>
            <a:chExt cx="7886700" cy="4339628"/>
          </a:xfrm>
        </p:grpSpPr>
        <p:sp>
          <p:nvSpPr>
            <p:cNvPr id="3" name="object 3"/>
            <p:cNvSpPr/>
            <p:nvPr/>
          </p:nvSpPr>
          <p:spPr>
            <a:xfrm>
              <a:off x="2153030" y="1522094"/>
              <a:ext cx="7886700" cy="4284980"/>
            </a:xfrm>
            <a:custGeom>
              <a:avLst/>
              <a:gdLst/>
              <a:ahLst/>
              <a:cxnLst/>
              <a:rect l="l" t="t" r="r" b="b"/>
              <a:pathLst>
                <a:path w="7886700" h="4284980">
                  <a:moveTo>
                    <a:pt x="0" y="4284726"/>
                  </a:moveTo>
                  <a:lnTo>
                    <a:pt x="7886700" y="4284726"/>
                  </a:lnTo>
                  <a:lnTo>
                    <a:pt x="7886700" y="0"/>
                  </a:lnTo>
                  <a:lnTo>
                    <a:pt x="0" y="0"/>
                  </a:lnTo>
                  <a:lnTo>
                    <a:pt x="0" y="428472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4228591" y="1467446"/>
              <a:ext cx="3746500" cy="629920"/>
            </a:xfrm>
            <a:prstGeom prst="rect">
              <a:avLst/>
            </a:prstGeom>
          </p:spPr>
          <p:txBody>
            <a:bodyPr vert="horz" wrap="square" lIns="0" tIns="5778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55"/>
                </a:spcBef>
              </a:pPr>
              <a:r>
                <a:rPr sz="1800" b="1" spc="-5" dirty="0">
                  <a:solidFill>
                    <a:schemeClr val="bg1"/>
                  </a:solidFill>
                  <a:latin typeface="Calibri"/>
                  <a:cs typeface="Calibri"/>
                </a:rPr>
                <a:t>National, </a:t>
              </a:r>
              <a:r>
                <a:rPr sz="1800" b="1" spc="-15" dirty="0">
                  <a:solidFill>
                    <a:schemeClr val="bg1"/>
                  </a:solidFill>
                  <a:latin typeface="Calibri"/>
                  <a:cs typeface="Calibri"/>
                </a:rPr>
                <a:t>state, </a:t>
              </a:r>
              <a:r>
                <a:rPr sz="1800" b="1" dirty="0">
                  <a:solidFill>
                    <a:schemeClr val="bg1"/>
                  </a:solidFill>
                  <a:latin typeface="Calibri"/>
                  <a:cs typeface="Calibri"/>
                </a:rPr>
                <a:t>and </a:t>
              </a:r>
              <a:r>
                <a:rPr sz="18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county</a:t>
              </a:r>
              <a:r>
                <a:rPr sz="1800" b="1" spc="-75" dirty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Calibri"/>
                  <a:cs typeface="Calibri"/>
                </a:rPr>
                <a:t>populations</a:t>
              </a:r>
              <a:endParaRPr sz="1800" dirty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 marL="977265">
                <a:lnSpc>
                  <a:spcPct val="100000"/>
                </a:lnSpc>
                <a:spcBef>
                  <a:spcPts val="320"/>
                </a:spcBef>
              </a:pPr>
              <a:r>
                <a:rPr sz="1600" i="1" spc="-5" dirty="0">
                  <a:solidFill>
                    <a:schemeClr val="bg1"/>
                  </a:solidFill>
                  <a:latin typeface="Calibri"/>
                  <a:cs typeface="Calibri"/>
                </a:rPr>
                <a:t>Cohort-component </a:t>
              </a:r>
              <a:r>
                <a:rPr sz="1600" i="1" dirty="0">
                  <a:solidFill>
                    <a:schemeClr val="bg1"/>
                  </a:solidFill>
                  <a:latin typeface="Calibri"/>
                  <a:cs typeface="Calibri"/>
                </a:rPr>
                <a:t>method</a:t>
              </a:r>
              <a:endParaRPr sz="16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4187444" y="3691978"/>
              <a:ext cx="3829685" cy="629920"/>
            </a:xfrm>
            <a:prstGeom prst="rect">
              <a:avLst/>
            </a:prstGeom>
          </p:spPr>
          <p:txBody>
            <a:bodyPr vert="horz" wrap="square" lIns="0" tIns="5778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455"/>
                </a:spcBef>
              </a:pPr>
              <a:r>
                <a:rPr sz="1800" b="1" spc="-5" dirty="0">
                  <a:solidFill>
                    <a:schemeClr val="bg1"/>
                  </a:solidFill>
                  <a:latin typeface="Calibri"/>
                  <a:cs typeface="Calibri"/>
                </a:rPr>
                <a:t>Subcounty population </a:t>
              </a:r>
              <a:r>
                <a:rPr sz="1800" b="1" dirty="0">
                  <a:solidFill>
                    <a:schemeClr val="bg1"/>
                  </a:solidFill>
                  <a:latin typeface="Calibri"/>
                  <a:cs typeface="Calibri"/>
                </a:rPr>
                <a:t>(cities and</a:t>
              </a:r>
              <a:r>
                <a:rPr sz="1800" b="1" spc="-114" dirty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sz="18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towns)</a:t>
              </a:r>
              <a:endParaRPr sz="1800" dirty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 marL="789305">
                <a:lnSpc>
                  <a:spcPct val="100000"/>
                </a:lnSpc>
                <a:spcBef>
                  <a:spcPts val="320"/>
                </a:spcBef>
              </a:pPr>
              <a:r>
                <a:rPr sz="1600" i="1" spc="-5" dirty="0">
                  <a:solidFill>
                    <a:schemeClr val="bg1"/>
                  </a:solidFill>
                  <a:latin typeface="Calibri"/>
                  <a:cs typeface="Calibri"/>
                </a:rPr>
                <a:t>Distributive housing unit</a:t>
              </a:r>
              <a:r>
                <a:rPr sz="1600" i="1" dirty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sz="1600" i="1" spc="-5" dirty="0">
                  <a:solidFill>
                    <a:schemeClr val="bg1"/>
                  </a:solidFill>
                  <a:latin typeface="Calibri"/>
                  <a:cs typeface="Calibri"/>
                </a:rPr>
                <a:t>method</a:t>
              </a:r>
              <a:endParaRPr sz="16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681097" y="2487548"/>
              <a:ext cx="1037590" cy="914400"/>
            </a:xfrm>
            <a:custGeom>
              <a:avLst/>
              <a:gdLst/>
              <a:ahLst/>
              <a:cxnLst/>
              <a:rect l="l" t="t" r="r" b="b"/>
              <a:pathLst>
                <a:path w="1037589" h="914400">
                  <a:moveTo>
                    <a:pt x="0" y="91439"/>
                  </a:moveTo>
                  <a:lnTo>
                    <a:pt x="6443" y="55828"/>
                  </a:lnTo>
                  <a:lnTo>
                    <a:pt x="24018" y="26765"/>
                  </a:lnTo>
                  <a:lnTo>
                    <a:pt x="50095" y="7179"/>
                  </a:lnTo>
                  <a:lnTo>
                    <a:pt x="82041" y="0"/>
                  </a:lnTo>
                  <a:lnTo>
                    <a:pt x="955039" y="0"/>
                  </a:lnTo>
                  <a:lnTo>
                    <a:pt x="986986" y="7179"/>
                  </a:lnTo>
                  <a:lnTo>
                    <a:pt x="1013063" y="26765"/>
                  </a:lnTo>
                  <a:lnTo>
                    <a:pt x="1030638" y="55828"/>
                  </a:lnTo>
                  <a:lnTo>
                    <a:pt x="1037081" y="91439"/>
                  </a:lnTo>
                  <a:lnTo>
                    <a:pt x="1037081" y="822960"/>
                  </a:lnTo>
                  <a:lnTo>
                    <a:pt x="1030638" y="858571"/>
                  </a:lnTo>
                  <a:lnTo>
                    <a:pt x="1013063" y="887634"/>
                  </a:lnTo>
                  <a:lnTo>
                    <a:pt x="986986" y="907220"/>
                  </a:lnTo>
                  <a:lnTo>
                    <a:pt x="955039" y="914400"/>
                  </a:lnTo>
                  <a:lnTo>
                    <a:pt x="82041" y="914400"/>
                  </a:lnTo>
                  <a:lnTo>
                    <a:pt x="50095" y="907220"/>
                  </a:lnTo>
                  <a:lnTo>
                    <a:pt x="24018" y="887634"/>
                  </a:lnTo>
                  <a:lnTo>
                    <a:pt x="6443" y="858571"/>
                  </a:lnTo>
                  <a:lnTo>
                    <a:pt x="0" y="822960"/>
                  </a:lnTo>
                  <a:lnTo>
                    <a:pt x="0" y="91439"/>
                  </a:lnTo>
                  <a:close/>
                </a:path>
              </a:pathLst>
            </a:custGeom>
            <a:ln w="19050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2798064" y="2707132"/>
              <a:ext cx="815975" cy="430530"/>
            </a:xfrm>
            <a:prstGeom prst="rect">
              <a:avLst/>
            </a:prstGeom>
          </p:spPr>
          <p:txBody>
            <a:bodyPr vert="horz" wrap="square" lIns="0" tIns="36830" rIns="0" bIns="0" rtlCol="0">
              <a:spAutoFit/>
            </a:bodyPr>
            <a:lstStyle/>
            <a:p>
              <a:pPr marL="226695" marR="5080" indent="-227329">
                <a:lnSpc>
                  <a:spcPts val="1510"/>
                </a:lnSpc>
                <a:spcBef>
                  <a:spcPts val="290"/>
                </a:spcBef>
              </a:pPr>
              <a:r>
                <a:rPr sz="1400" b="1" spc="-30" dirty="0">
                  <a:solidFill>
                    <a:schemeClr val="bg1"/>
                  </a:solidFill>
                  <a:latin typeface="Calibri"/>
                  <a:cs typeface="Calibri"/>
                </a:rPr>
                <a:t>P</a:t>
              </a: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opu</a:t>
              </a:r>
              <a:r>
                <a:rPr sz="14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l</a:t>
              </a:r>
              <a:r>
                <a:rPr sz="1400" b="1" spc="-20" dirty="0">
                  <a:solidFill>
                    <a:schemeClr val="bg1"/>
                  </a:solidFill>
                  <a:latin typeface="Calibri"/>
                  <a:cs typeface="Calibri"/>
                </a:rPr>
                <a:t>a</a:t>
              </a: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tion  Base</a:t>
              </a:r>
              <a:endParaRPr sz="1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905377" y="2973197"/>
              <a:ext cx="52069" cy="76835"/>
            </a:xfrm>
            <a:custGeom>
              <a:avLst/>
              <a:gdLst/>
              <a:ahLst/>
              <a:cxnLst/>
              <a:rect l="l" t="t" r="r" b="b"/>
              <a:pathLst>
                <a:path w="52070" h="76835">
                  <a:moveTo>
                    <a:pt x="51562" y="0"/>
                  </a:moveTo>
                  <a:lnTo>
                    <a:pt x="0" y="0"/>
                  </a:lnTo>
                  <a:lnTo>
                    <a:pt x="0" y="76453"/>
                  </a:lnTo>
                  <a:lnTo>
                    <a:pt x="51562" y="76453"/>
                  </a:lnTo>
                  <a:lnTo>
                    <a:pt x="51562" y="0"/>
                  </a:lnTo>
                  <a:close/>
                </a:path>
              </a:pathLst>
            </a:custGeom>
            <a:solidFill>
              <a:srgbClr val="B5C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50513" y="2944367"/>
              <a:ext cx="161290" cy="0"/>
            </a:xfrm>
            <a:custGeom>
              <a:avLst/>
              <a:gdLst/>
              <a:ahLst/>
              <a:cxnLst/>
              <a:rect l="l" t="t" r="r" b="b"/>
              <a:pathLst>
                <a:path w="161289">
                  <a:moveTo>
                    <a:pt x="0" y="0"/>
                  </a:moveTo>
                  <a:lnTo>
                    <a:pt x="161289" y="0"/>
                  </a:lnTo>
                </a:path>
              </a:pathLst>
            </a:custGeom>
            <a:ln w="57658">
              <a:solidFill>
                <a:srgbClr val="B5CA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05377" y="2839085"/>
              <a:ext cx="52069" cy="76835"/>
            </a:xfrm>
            <a:custGeom>
              <a:avLst/>
              <a:gdLst/>
              <a:ahLst/>
              <a:cxnLst/>
              <a:rect l="l" t="t" r="r" b="b"/>
              <a:pathLst>
                <a:path w="52070" h="76835">
                  <a:moveTo>
                    <a:pt x="51562" y="0"/>
                  </a:moveTo>
                  <a:lnTo>
                    <a:pt x="0" y="0"/>
                  </a:lnTo>
                  <a:lnTo>
                    <a:pt x="0" y="76453"/>
                  </a:lnTo>
                  <a:lnTo>
                    <a:pt x="51562" y="76453"/>
                  </a:lnTo>
                  <a:lnTo>
                    <a:pt x="51562" y="0"/>
                  </a:lnTo>
                  <a:close/>
                </a:path>
              </a:pathLst>
            </a:custGeom>
            <a:solidFill>
              <a:srgbClr val="B5C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32707" y="2487548"/>
              <a:ext cx="1037590" cy="914400"/>
            </a:xfrm>
            <a:custGeom>
              <a:avLst/>
              <a:gdLst/>
              <a:ahLst/>
              <a:cxnLst/>
              <a:rect l="l" t="t" r="r" b="b"/>
              <a:pathLst>
                <a:path w="1037589" h="914400">
                  <a:moveTo>
                    <a:pt x="0" y="91439"/>
                  </a:moveTo>
                  <a:lnTo>
                    <a:pt x="6443" y="55828"/>
                  </a:lnTo>
                  <a:lnTo>
                    <a:pt x="24018" y="26765"/>
                  </a:lnTo>
                  <a:lnTo>
                    <a:pt x="50095" y="7179"/>
                  </a:lnTo>
                  <a:lnTo>
                    <a:pt x="82041" y="0"/>
                  </a:lnTo>
                  <a:lnTo>
                    <a:pt x="955039" y="0"/>
                  </a:lnTo>
                  <a:lnTo>
                    <a:pt x="986986" y="7179"/>
                  </a:lnTo>
                  <a:lnTo>
                    <a:pt x="1013063" y="26765"/>
                  </a:lnTo>
                  <a:lnTo>
                    <a:pt x="1030638" y="55828"/>
                  </a:lnTo>
                  <a:lnTo>
                    <a:pt x="1037081" y="91439"/>
                  </a:lnTo>
                  <a:lnTo>
                    <a:pt x="1037081" y="822960"/>
                  </a:lnTo>
                  <a:lnTo>
                    <a:pt x="1030638" y="858571"/>
                  </a:lnTo>
                  <a:lnTo>
                    <a:pt x="1013063" y="887634"/>
                  </a:lnTo>
                  <a:lnTo>
                    <a:pt x="986986" y="907220"/>
                  </a:lnTo>
                  <a:lnTo>
                    <a:pt x="955039" y="914400"/>
                  </a:lnTo>
                  <a:lnTo>
                    <a:pt x="82041" y="914400"/>
                  </a:lnTo>
                  <a:lnTo>
                    <a:pt x="50095" y="907220"/>
                  </a:lnTo>
                  <a:lnTo>
                    <a:pt x="24018" y="887634"/>
                  </a:lnTo>
                  <a:lnTo>
                    <a:pt x="6443" y="858571"/>
                  </a:lnTo>
                  <a:lnTo>
                    <a:pt x="0" y="822960"/>
                  </a:lnTo>
                  <a:lnTo>
                    <a:pt x="0" y="91439"/>
                  </a:lnTo>
                  <a:close/>
                </a:path>
              </a:pathLst>
            </a:custGeom>
            <a:ln w="19050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4433570" y="2803144"/>
              <a:ext cx="447675" cy="22762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Births</a:t>
              </a:r>
              <a:endParaRPr sz="1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302250" y="2944329"/>
              <a:ext cx="161925" cy="0"/>
            </a:xfrm>
            <a:custGeom>
              <a:avLst/>
              <a:gdLst/>
              <a:ahLst/>
              <a:cxnLst/>
              <a:rect l="l" t="t" r="r" b="b"/>
              <a:pathLst>
                <a:path w="161925">
                  <a:moveTo>
                    <a:pt x="0" y="0"/>
                  </a:moveTo>
                  <a:lnTo>
                    <a:pt x="161836" y="0"/>
                  </a:lnTo>
                </a:path>
              </a:pathLst>
            </a:custGeom>
            <a:ln w="67386">
              <a:solidFill>
                <a:srgbClr val="B5CA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84316" y="2487548"/>
              <a:ext cx="1037590" cy="914400"/>
            </a:xfrm>
            <a:custGeom>
              <a:avLst/>
              <a:gdLst/>
              <a:ahLst/>
              <a:cxnLst/>
              <a:rect l="l" t="t" r="r" b="b"/>
              <a:pathLst>
                <a:path w="1037590" h="914400">
                  <a:moveTo>
                    <a:pt x="0" y="91439"/>
                  </a:moveTo>
                  <a:lnTo>
                    <a:pt x="6443" y="55828"/>
                  </a:lnTo>
                  <a:lnTo>
                    <a:pt x="24018" y="26765"/>
                  </a:lnTo>
                  <a:lnTo>
                    <a:pt x="50095" y="7179"/>
                  </a:lnTo>
                  <a:lnTo>
                    <a:pt x="82042" y="0"/>
                  </a:lnTo>
                  <a:lnTo>
                    <a:pt x="955039" y="0"/>
                  </a:lnTo>
                  <a:lnTo>
                    <a:pt x="986986" y="7179"/>
                  </a:lnTo>
                  <a:lnTo>
                    <a:pt x="1013063" y="26765"/>
                  </a:lnTo>
                  <a:lnTo>
                    <a:pt x="1030638" y="55828"/>
                  </a:lnTo>
                  <a:lnTo>
                    <a:pt x="1037082" y="91439"/>
                  </a:lnTo>
                  <a:lnTo>
                    <a:pt x="1037082" y="822960"/>
                  </a:lnTo>
                  <a:lnTo>
                    <a:pt x="1030638" y="858571"/>
                  </a:lnTo>
                  <a:lnTo>
                    <a:pt x="1013063" y="887634"/>
                  </a:lnTo>
                  <a:lnTo>
                    <a:pt x="986986" y="907220"/>
                  </a:lnTo>
                  <a:lnTo>
                    <a:pt x="955039" y="914400"/>
                  </a:lnTo>
                  <a:lnTo>
                    <a:pt x="82042" y="914400"/>
                  </a:lnTo>
                  <a:lnTo>
                    <a:pt x="50095" y="907220"/>
                  </a:lnTo>
                  <a:lnTo>
                    <a:pt x="24018" y="887634"/>
                  </a:lnTo>
                  <a:lnTo>
                    <a:pt x="6443" y="858571"/>
                  </a:lnTo>
                  <a:lnTo>
                    <a:pt x="0" y="822960"/>
                  </a:lnTo>
                  <a:lnTo>
                    <a:pt x="0" y="91439"/>
                  </a:lnTo>
                  <a:close/>
                </a:path>
              </a:pathLst>
            </a:custGeom>
            <a:ln w="19050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5845047" y="2803144"/>
              <a:ext cx="527685" cy="22762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4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Deaths</a:t>
              </a:r>
              <a:endParaRPr sz="1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808851" y="2973197"/>
              <a:ext cx="52069" cy="76835"/>
            </a:xfrm>
            <a:custGeom>
              <a:avLst/>
              <a:gdLst/>
              <a:ahLst/>
              <a:cxnLst/>
              <a:rect l="l" t="t" r="r" b="b"/>
              <a:pathLst>
                <a:path w="52070" h="76835">
                  <a:moveTo>
                    <a:pt x="51816" y="0"/>
                  </a:moveTo>
                  <a:lnTo>
                    <a:pt x="0" y="0"/>
                  </a:lnTo>
                  <a:lnTo>
                    <a:pt x="0" y="76453"/>
                  </a:lnTo>
                  <a:lnTo>
                    <a:pt x="51816" y="76453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B5C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53859" y="2944367"/>
              <a:ext cx="161925" cy="0"/>
            </a:xfrm>
            <a:custGeom>
              <a:avLst/>
              <a:gdLst/>
              <a:ahLst/>
              <a:cxnLst/>
              <a:rect l="l" t="t" r="r" b="b"/>
              <a:pathLst>
                <a:path w="161925">
                  <a:moveTo>
                    <a:pt x="0" y="0"/>
                  </a:moveTo>
                  <a:lnTo>
                    <a:pt x="161798" y="0"/>
                  </a:lnTo>
                </a:path>
              </a:pathLst>
            </a:custGeom>
            <a:ln w="57658">
              <a:solidFill>
                <a:srgbClr val="B5CA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08851" y="2839085"/>
              <a:ext cx="52069" cy="76835"/>
            </a:xfrm>
            <a:custGeom>
              <a:avLst/>
              <a:gdLst/>
              <a:ahLst/>
              <a:cxnLst/>
              <a:rect l="l" t="t" r="r" b="b"/>
              <a:pathLst>
                <a:path w="52070" h="76835">
                  <a:moveTo>
                    <a:pt x="51816" y="0"/>
                  </a:moveTo>
                  <a:lnTo>
                    <a:pt x="0" y="0"/>
                  </a:lnTo>
                  <a:lnTo>
                    <a:pt x="0" y="76453"/>
                  </a:lnTo>
                  <a:lnTo>
                    <a:pt x="51816" y="76453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B5C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36689" y="2487548"/>
              <a:ext cx="1037590" cy="914400"/>
            </a:xfrm>
            <a:custGeom>
              <a:avLst/>
              <a:gdLst/>
              <a:ahLst/>
              <a:cxnLst/>
              <a:rect l="l" t="t" r="r" b="b"/>
              <a:pathLst>
                <a:path w="1037590" h="914400">
                  <a:moveTo>
                    <a:pt x="0" y="91439"/>
                  </a:moveTo>
                  <a:lnTo>
                    <a:pt x="6443" y="55828"/>
                  </a:lnTo>
                  <a:lnTo>
                    <a:pt x="24018" y="26765"/>
                  </a:lnTo>
                  <a:lnTo>
                    <a:pt x="50095" y="7179"/>
                  </a:lnTo>
                  <a:lnTo>
                    <a:pt x="82041" y="0"/>
                  </a:lnTo>
                  <a:lnTo>
                    <a:pt x="955039" y="0"/>
                  </a:lnTo>
                  <a:lnTo>
                    <a:pt x="986986" y="7179"/>
                  </a:lnTo>
                  <a:lnTo>
                    <a:pt x="1013063" y="26765"/>
                  </a:lnTo>
                  <a:lnTo>
                    <a:pt x="1030638" y="55828"/>
                  </a:lnTo>
                  <a:lnTo>
                    <a:pt x="1037081" y="91439"/>
                  </a:lnTo>
                  <a:lnTo>
                    <a:pt x="1037081" y="822960"/>
                  </a:lnTo>
                  <a:lnTo>
                    <a:pt x="1030638" y="858571"/>
                  </a:lnTo>
                  <a:lnTo>
                    <a:pt x="1013063" y="887634"/>
                  </a:lnTo>
                  <a:lnTo>
                    <a:pt x="986986" y="907220"/>
                  </a:lnTo>
                  <a:lnTo>
                    <a:pt x="955039" y="914400"/>
                  </a:lnTo>
                  <a:lnTo>
                    <a:pt x="82041" y="914400"/>
                  </a:lnTo>
                  <a:lnTo>
                    <a:pt x="50095" y="907220"/>
                  </a:lnTo>
                  <a:lnTo>
                    <a:pt x="24018" y="887634"/>
                  </a:lnTo>
                  <a:lnTo>
                    <a:pt x="6443" y="858571"/>
                  </a:lnTo>
                  <a:lnTo>
                    <a:pt x="0" y="822960"/>
                  </a:lnTo>
                  <a:lnTo>
                    <a:pt x="0" y="91439"/>
                  </a:lnTo>
                  <a:close/>
                </a:path>
              </a:pathLst>
            </a:custGeom>
            <a:ln w="19050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7192771" y="2707132"/>
              <a:ext cx="737235" cy="430530"/>
            </a:xfrm>
            <a:prstGeom prst="rect">
              <a:avLst/>
            </a:prstGeom>
          </p:spPr>
          <p:txBody>
            <a:bodyPr vert="horz" wrap="square" lIns="0" tIns="36830" rIns="0" bIns="0" rtlCol="0">
              <a:spAutoFit/>
            </a:bodyPr>
            <a:lstStyle/>
            <a:p>
              <a:pPr marR="5080" indent="229235">
                <a:lnSpc>
                  <a:spcPts val="1510"/>
                </a:lnSpc>
                <a:spcBef>
                  <a:spcPts val="290"/>
                </a:spcBef>
              </a:pPr>
              <a:r>
                <a:rPr sz="14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Net  </a:t>
              </a: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Mig</a:t>
              </a:r>
              <a:r>
                <a:rPr sz="1400" b="1" spc="-40" dirty="0">
                  <a:solidFill>
                    <a:schemeClr val="bg1"/>
                  </a:solidFill>
                  <a:latin typeface="Calibri"/>
                  <a:cs typeface="Calibri"/>
                </a:rPr>
                <a:t>r</a:t>
              </a:r>
              <a:r>
                <a:rPr sz="1400" b="1" spc="-20" dirty="0">
                  <a:solidFill>
                    <a:schemeClr val="bg1"/>
                  </a:solidFill>
                  <a:latin typeface="Calibri"/>
                  <a:cs typeface="Calibri"/>
                </a:rPr>
                <a:t>a</a:t>
              </a: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tion</a:t>
              </a:r>
              <a:endParaRPr sz="1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206105" y="2893822"/>
              <a:ext cx="161290" cy="0"/>
            </a:xfrm>
            <a:custGeom>
              <a:avLst/>
              <a:gdLst/>
              <a:ahLst/>
              <a:cxnLst/>
              <a:rect l="l" t="t" r="r" b="b"/>
              <a:pathLst>
                <a:path w="161290">
                  <a:moveTo>
                    <a:pt x="0" y="0"/>
                  </a:moveTo>
                  <a:lnTo>
                    <a:pt x="161290" y="0"/>
                  </a:lnTo>
                </a:path>
              </a:pathLst>
            </a:custGeom>
            <a:ln w="67310">
              <a:solidFill>
                <a:srgbClr val="B5CA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206105" y="2994914"/>
              <a:ext cx="161290" cy="0"/>
            </a:xfrm>
            <a:custGeom>
              <a:avLst/>
              <a:gdLst/>
              <a:ahLst/>
              <a:cxnLst/>
              <a:rect l="l" t="t" r="r" b="b"/>
              <a:pathLst>
                <a:path w="161290">
                  <a:moveTo>
                    <a:pt x="0" y="0"/>
                  </a:moveTo>
                  <a:lnTo>
                    <a:pt x="161290" y="0"/>
                  </a:lnTo>
                </a:path>
              </a:pathLst>
            </a:custGeom>
            <a:ln w="67310">
              <a:solidFill>
                <a:srgbClr val="B5CA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488298" y="2487548"/>
              <a:ext cx="1037590" cy="914400"/>
            </a:xfrm>
            <a:custGeom>
              <a:avLst/>
              <a:gdLst/>
              <a:ahLst/>
              <a:cxnLst/>
              <a:rect l="l" t="t" r="r" b="b"/>
              <a:pathLst>
                <a:path w="1037590" h="914400">
                  <a:moveTo>
                    <a:pt x="0" y="91439"/>
                  </a:moveTo>
                  <a:lnTo>
                    <a:pt x="6443" y="55828"/>
                  </a:lnTo>
                  <a:lnTo>
                    <a:pt x="24018" y="26765"/>
                  </a:lnTo>
                  <a:lnTo>
                    <a:pt x="50095" y="7179"/>
                  </a:lnTo>
                  <a:lnTo>
                    <a:pt x="82042" y="0"/>
                  </a:lnTo>
                  <a:lnTo>
                    <a:pt x="955040" y="0"/>
                  </a:lnTo>
                  <a:lnTo>
                    <a:pt x="986986" y="7179"/>
                  </a:lnTo>
                  <a:lnTo>
                    <a:pt x="1013063" y="26765"/>
                  </a:lnTo>
                  <a:lnTo>
                    <a:pt x="1030638" y="55828"/>
                  </a:lnTo>
                  <a:lnTo>
                    <a:pt x="1037081" y="91439"/>
                  </a:lnTo>
                  <a:lnTo>
                    <a:pt x="1037081" y="822960"/>
                  </a:lnTo>
                  <a:lnTo>
                    <a:pt x="1030638" y="858571"/>
                  </a:lnTo>
                  <a:lnTo>
                    <a:pt x="1013063" y="887634"/>
                  </a:lnTo>
                  <a:lnTo>
                    <a:pt x="986986" y="907220"/>
                  </a:lnTo>
                  <a:lnTo>
                    <a:pt x="955040" y="914400"/>
                  </a:lnTo>
                  <a:lnTo>
                    <a:pt x="82042" y="914400"/>
                  </a:lnTo>
                  <a:lnTo>
                    <a:pt x="50095" y="907220"/>
                  </a:lnTo>
                  <a:lnTo>
                    <a:pt x="24018" y="887634"/>
                  </a:lnTo>
                  <a:lnTo>
                    <a:pt x="6443" y="858571"/>
                  </a:lnTo>
                  <a:lnTo>
                    <a:pt x="0" y="822960"/>
                  </a:lnTo>
                  <a:lnTo>
                    <a:pt x="0" y="91439"/>
                  </a:lnTo>
                  <a:close/>
                </a:path>
              </a:pathLst>
            </a:custGeom>
            <a:ln w="19050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8606028" y="2707132"/>
              <a:ext cx="815975" cy="430530"/>
            </a:xfrm>
            <a:prstGeom prst="rect">
              <a:avLst/>
            </a:prstGeom>
          </p:spPr>
          <p:txBody>
            <a:bodyPr vert="horz" wrap="square" lIns="0" tIns="36830" rIns="0" bIns="0" rtlCol="0">
              <a:spAutoFit/>
            </a:bodyPr>
            <a:lstStyle/>
            <a:p>
              <a:pPr marL="80645" marR="5080" indent="-81280">
                <a:lnSpc>
                  <a:spcPts val="1510"/>
                </a:lnSpc>
                <a:spcBef>
                  <a:spcPts val="290"/>
                </a:spcBef>
              </a:pPr>
              <a:r>
                <a:rPr sz="1400" b="1" spc="-30" dirty="0">
                  <a:solidFill>
                    <a:schemeClr val="bg1"/>
                  </a:solidFill>
                  <a:latin typeface="Calibri"/>
                  <a:cs typeface="Calibri"/>
                </a:rPr>
                <a:t>P</a:t>
              </a: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opu</a:t>
              </a:r>
              <a:r>
                <a:rPr sz="14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l</a:t>
              </a:r>
              <a:r>
                <a:rPr sz="1400" b="1" spc="-20" dirty="0">
                  <a:solidFill>
                    <a:schemeClr val="bg1"/>
                  </a:solidFill>
                  <a:latin typeface="Calibri"/>
                  <a:cs typeface="Calibri"/>
                </a:rPr>
                <a:t>a</a:t>
              </a: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tion  </a:t>
              </a:r>
              <a:r>
                <a:rPr sz="14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Estimate</a:t>
              </a:r>
              <a:endParaRPr sz="1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681097" y="4650104"/>
              <a:ext cx="1037590" cy="916305"/>
            </a:xfrm>
            <a:custGeom>
              <a:avLst/>
              <a:gdLst/>
              <a:ahLst/>
              <a:cxnLst/>
              <a:rect l="l" t="t" r="r" b="b"/>
              <a:pathLst>
                <a:path w="1037589" h="916304">
                  <a:moveTo>
                    <a:pt x="0" y="72517"/>
                  </a:moveTo>
                  <a:lnTo>
                    <a:pt x="8157" y="44309"/>
                  </a:lnTo>
                  <a:lnTo>
                    <a:pt x="30400" y="21256"/>
                  </a:lnTo>
                  <a:lnTo>
                    <a:pt x="63382" y="5705"/>
                  </a:lnTo>
                  <a:lnTo>
                    <a:pt x="103758" y="0"/>
                  </a:lnTo>
                  <a:lnTo>
                    <a:pt x="933323" y="0"/>
                  </a:lnTo>
                  <a:lnTo>
                    <a:pt x="973699" y="5705"/>
                  </a:lnTo>
                  <a:lnTo>
                    <a:pt x="1006681" y="21256"/>
                  </a:lnTo>
                  <a:lnTo>
                    <a:pt x="1028924" y="44309"/>
                  </a:lnTo>
                  <a:lnTo>
                    <a:pt x="1037081" y="72517"/>
                  </a:lnTo>
                  <a:lnTo>
                    <a:pt x="1037081" y="843407"/>
                  </a:lnTo>
                  <a:lnTo>
                    <a:pt x="1028924" y="871614"/>
                  </a:lnTo>
                  <a:lnTo>
                    <a:pt x="1006681" y="894667"/>
                  </a:lnTo>
                  <a:lnTo>
                    <a:pt x="973699" y="910218"/>
                  </a:lnTo>
                  <a:lnTo>
                    <a:pt x="933323" y="915924"/>
                  </a:lnTo>
                  <a:lnTo>
                    <a:pt x="103758" y="915924"/>
                  </a:lnTo>
                  <a:lnTo>
                    <a:pt x="63382" y="910218"/>
                  </a:lnTo>
                  <a:lnTo>
                    <a:pt x="30400" y="894667"/>
                  </a:lnTo>
                  <a:lnTo>
                    <a:pt x="8157" y="871614"/>
                  </a:lnTo>
                  <a:lnTo>
                    <a:pt x="0" y="843407"/>
                  </a:lnTo>
                  <a:lnTo>
                    <a:pt x="0" y="72517"/>
                  </a:lnTo>
                  <a:close/>
                </a:path>
              </a:pathLst>
            </a:custGeom>
            <a:ln w="190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2759201" y="4678933"/>
              <a:ext cx="893444" cy="814705"/>
            </a:xfrm>
            <a:prstGeom prst="rect">
              <a:avLst/>
            </a:prstGeom>
          </p:spPr>
          <p:txBody>
            <a:bodyPr vert="horz" wrap="square" lIns="0" tIns="36830" rIns="0" bIns="0" rtlCol="0">
              <a:spAutoFit/>
            </a:bodyPr>
            <a:lstStyle/>
            <a:p>
              <a:pPr marR="5080" algn="ctr">
                <a:lnSpc>
                  <a:spcPts val="1510"/>
                </a:lnSpc>
                <a:spcBef>
                  <a:spcPts val="290"/>
                </a:spcBef>
              </a:pP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Household  </a:t>
              </a:r>
              <a:r>
                <a:rPr sz="14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Population  </a:t>
              </a:r>
              <a:r>
                <a:rPr sz="1400" b="1" spc="-15" dirty="0">
                  <a:solidFill>
                    <a:schemeClr val="bg1"/>
                  </a:solidFill>
                  <a:latin typeface="Calibri"/>
                  <a:cs typeface="Calibri"/>
                </a:rPr>
                <a:t>Per</a:t>
              </a:r>
              <a:r>
                <a:rPr sz="1400" b="1" spc="-65" dirty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Housing  Unit</a:t>
              </a:r>
              <a:endParaRPr sz="1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854577" y="5049392"/>
              <a:ext cx="153162" cy="1173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32707" y="4650104"/>
              <a:ext cx="1037590" cy="916305"/>
            </a:xfrm>
            <a:custGeom>
              <a:avLst/>
              <a:gdLst/>
              <a:ahLst/>
              <a:cxnLst/>
              <a:rect l="l" t="t" r="r" b="b"/>
              <a:pathLst>
                <a:path w="1037589" h="916304">
                  <a:moveTo>
                    <a:pt x="0" y="72517"/>
                  </a:moveTo>
                  <a:lnTo>
                    <a:pt x="8157" y="44309"/>
                  </a:lnTo>
                  <a:lnTo>
                    <a:pt x="30400" y="21256"/>
                  </a:lnTo>
                  <a:lnTo>
                    <a:pt x="63382" y="5705"/>
                  </a:lnTo>
                  <a:lnTo>
                    <a:pt x="103758" y="0"/>
                  </a:lnTo>
                  <a:lnTo>
                    <a:pt x="933322" y="0"/>
                  </a:lnTo>
                  <a:lnTo>
                    <a:pt x="973699" y="5705"/>
                  </a:lnTo>
                  <a:lnTo>
                    <a:pt x="1006681" y="21256"/>
                  </a:lnTo>
                  <a:lnTo>
                    <a:pt x="1028924" y="44309"/>
                  </a:lnTo>
                  <a:lnTo>
                    <a:pt x="1037081" y="72517"/>
                  </a:lnTo>
                  <a:lnTo>
                    <a:pt x="1037081" y="843407"/>
                  </a:lnTo>
                  <a:lnTo>
                    <a:pt x="1028924" y="871614"/>
                  </a:lnTo>
                  <a:lnTo>
                    <a:pt x="1006681" y="894667"/>
                  </a:lnTo>
                  <a:lnTo>
                    <a:pt x="973699" y="910218"/>
                  </a:lnTo>
                  <a:lnTo>
                    <a:pt x="933322" y="915924"/>
                  </a:lnTo>
                  <a:lnTo>
                    <a:pt x="103758" y="915924"/>
                  </a:lnTo>
                  <a:lnTo>
                    <a:pt x="63382" y="910218"/>
                  </a:lnTo>
                  <a:lnTo>
                    <a:pt x="30400" y="894667"/>
                  </a:lnTo>
                  <a:lnTo>
                    <a:pt x="8157" y="871614"/>
                  </a:lnTo>
                  <a:lnTo>
                    <a:pt x="0" y="843407"/>
                  </a:lnTo>
                  <a:lnTo>
                    <a:pt x="0" y="72517"/>
                  </a:lnTo>
                  <a:close/>
                </a:path>
              </a:pathLst>
            </a:custGeom>
            <a:ln w="190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4353052" y="4870958"/>
              <a:ext cx="609600" cy="430530"/>
            </a:xfrm>
            <a:prstGeom prst="rect">
              <a:avLst/>
            </a:prstGeom>
          </p:spPr>
          <p:txBody>
            <a:bodyPr vert="horz" wrap="square" lIns="0" tIns="36830" rIns="0" bIns="0" rtlCol="0">
              <a:spAutoFit/>
            </a:bodyPr>
            <a:lstStyle/>
            <a:p>
              <a:pPr marL="104139" marR="5080" indent="-104775">
                <a:lnSpc>
                  <a:spcPts val="1510"/>
                </a:lnSpc>
                <a:spcBef>
                  <a:spcPts val="290"/>
                </a:spcBef>
              </a:pP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Hous</a:t>
              </a:r>
              <a:r>
                <a:rPr sz="14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i</a:t>
              </a: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ng  Units</a:t>
              </a:r>
              <a:endParaRPr sz="1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306186" y="5049392"/>
              <a:ext cx="153924" cy="1173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584316" y="4650104"/>
              <a:ext cx="1037590" cy="916305"/>
            </a:xfrm>
            <a:custGeom>
              <a:avLst/>
              <a:gdLst/>
              <a:ahLst/>
              <a:cxnLst/>
              <a:rect l="l" t="t" r="r" b="b"/>
              <a:pathLst>
                <a:path w="1037590" h="916304">
                  <a:moveTo>
                    <a:pt x="0" y="72517"/>
                  </a:moveTo>
                  <a:lnTo>
                    <a:pt x="8157" y="44309"/>
                  </a:lnTo>
                  <a:lnTo>
                    <a:pt x="30400" y="21256"/>
                  </a:lnTo>
                  <a:lnTo>
                    <a:pt x="63382" y="5705"/>
                  </a:lnTo>
                  <a:lnTo>
                    <a:pt x="103759" y="0"/>
                  </a:lnTo>
                  <a:lnTo>
                    <a:pt x="933323" y="0"/>
                  </a:lnTo>
                  <a:lnTo>
                    <a:pt x="973699" y="5705"/>
                  </a:lnTo>
                  <a:lnTo>
                    <a:pt x="1006681" y="21256"/>
                  </a:lnTo>
                  <a:lnTo>
                    <a:pt x="1028924" y="44309"/>
                  </a:lnTo>
                  <a:lnTo>
                    <a:pt x="1037082" y="72517"/>
                  </a:lnTo>
                  <a:lnTo>
                    <a:pt x="1037082" y="843407"/>
                  </a:lnTo>
                  <a:lnTo>
                    <a:pt x="1028924" y="871614"/>
                  </a:lnTo>
                  <a:lnTo>
                    <a:pt x="1006681" y="894667"/>
                  </a:lnTo>
                  <a:lnTo>
                    <a:pt x="973699" y="910218"/>
                  </a:lnTo>
                  <a:lnTo>
                    <a:pt x="933323" y="915924"/>
                  </a:lnTo>
                  <a:lnTo>
                    <a:pt x="103759" y="915924"/>
                  </a:lnTo>
                  <a:lnTo>
                    <a:pt x="63382" y="910218"/>
                  </a:lnTo>
                  <a:lnTo>
                    <a:pt x="30400" y="894667"/>
                  </a:lnTo>
                  <a:lnTo>
                    <a:pt x="8157" y="871614"/>
                  </a:lnTo>
                  <a:lnTo>
                    <a:pt x="0" y="843407"/>
                  </a:lnTo>
                  <a:lnTo>
                    <a:pt x="0" y="72517"/>
                  </a:lnTo>
                  <a:close/>
                </a:path>
              </a:pathLst>
            </a:custGeom>
            <a:ln w="190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5675376" y="4678933"/>
              <a:ext cx="868044" cy="814705"/>
            </a:xfrm>
            <a:prstGeom prst="rect">
              <a:avLst/>
            </a:prstGeom>
          </p:spPr>
          <p:txBody>
            <a:bodyPr vert="horz" wrap="square" lIns="0" tIns="36830" rIns="0" bIns="0" rtlCol="0">
              <a:spAutoFit/>
            </a:bodyPr>
            <a:lstStyle/>
            <a:p>
              <a:pPr marR="5080" algn="ctr">
                <a:lnSpc>
                  <a:spcPts val="1510"/>
                </a:lnSpc>
                <a:spcBef>
                  <a:spcPts val="290"/>
                </a:spcBef>
              </a:pPr>
              <a:r>
                <a:rPr sz="1400" b="1" spc="-15" dirty="0">
                  <a:solidFill>
                    <a:schemeClr val="bg1"/>
                  </a:solidFill>
                  <a:latin typeface="Calibri"/>
                  <a:cs typeface="Calibri"/>
                </a:rPr>
                <a:t>Rake</a:t>
              </a:r>
              <a:r>
                <a:rPr sz="1400" b="1" spc="-90" dirty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sz="14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Factor </a:t>
              </a: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sz="14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from  County  Controls</a:t>
              </a:r>
              <a:endParaRPr sz="1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6808851" y="5126228"/>
              <a:ext cx="52069" cy="48260"/>
            </a:xfrm>
            <a:custGeom>
              <a:avLst/>
              <a:gdLst/>
              <a:ahLst/>
              <a:cxnLst/>
              <a:rect l="l" t="t" r="r" b="b"/>
              <a:pathLst>
                <a:path w="52070" h="48260">
                  <a:moveTo>
                    <a:pt x="51816" y="0"/>
                  </a:moveTo>
                  <a:lnTo>
                    <a:pt x="0" y="0"/>
                  </a:lnTo>
                  <a:lnTo>
                    <a:pt x="0" y="48260"/>
                  </a:lnTo>
                  <a:lnTo>
                    <a:pt x="51816" y="48260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B5C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53859" y="5108066"/>
              <a:ext cx="161925" cy="0"/>
            </a:xfrm>
            <a:custGeom>
              <a:avLst/>
              <a:gdLst/>
              <a:ahLst/>
              <a:cxnLst/>
              <a:rect l="l" t="t" r="r" b="b"/>
              <a:pathLst>
                <a:path w="161925">
                  <a:moveTo>
                    <a:pt x="0" y="0"/>
                  </a:moveTo>
                  <a:lnTo>
                    <a:pt x="161798" y="0"/>
                  </a:lnTo>
                </a:path>
              </a:pathLst>
            </a:custGeom>
            <a:ln w="36321">
              <a:solidFill>
                <a:srgbClr val="B5CA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808851" y="5041646"/>
              <a:ext cx="52069" cy="48260"/>
            </a:xfrm>
            <a:custGeom>
              <a:avLst/>
              <a:gdLst/>
              <a:ahLst/>
              <a:cxnLst/>
              <a:rect l="l" t="t" r="r" b="b"/>
              <a:pathLst>
                <a:path w="52070" h="48260">
                  <a:moveTo>
                    <a:pt x="51816" y="0"/>
                  </a:moveTo>
                  <a:lnTo>
                    <a:pt x="0" y="0"/>
                  </a:lnTo>
                  <a:lnTo>
                    <a:pt x="0" y="48259"/>
                  </a:lnTo>
                  <a:lnTo>
                    <a:pt x="51816" y="48259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B5C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036689" y="4650104"/>
              <a:ext cx="1037590" cy="916305"/>
            </a:xfrm>
            <a:custGeom>
              <a:avLst/>
              <a:gdLst/>
              <a:ahLst/>
              <a:cxnLst/>
              <a:rect l="l" t="t" r="r" b="b"/>
              <a:pathLst>
                <a:path w="1037590" h="916304">
                  <a:moveTo>
                    <a:pt x="0" y="72517"/>
                  </a:moveTo>
                  <a:lnTo>
                    <a:pt x="8157" y="44309"/>
                  </a:lnTo>
                  <a:lnTo>
                    <a:pt x="30400" y="21256"/>
                  </a:lnTo>
                  <a:lnTo>
                    <a:pt x="63382" y="5705"/>
                  </a:lnTo>
                  <a:lnTo>
                    <a:pt x="103758" y="0"/>
                  </a:lnTo>
                  <a:lnTo>
                    <a:pt x="933322" y="0"/>
                  </a:lnTo>
                  <a:lnTo>
                    <a:pt x="973699" y="5705"/>
                  </a:lnTo>
                  <a:lnTo>
                    <a:pt x="1006681" y="21256"/>
                  </a:lnTo>
                  <a:lnTo>
                    <a:pt x="1028924" y="44309"/>
                  </a:lnTo>
                  <a:lnTo>
                    <a:pt x="1037081" y="72517"/>
                  </a:lnTo>
                  <a:lnTo>
                    <a:pt x="1037081" y="843407"/>
                  </a:lnTo>
                  <a:lnTo>
                    <a:pt x="1028924" y="871614"/>
                  </a:lnTo>
                  <a:lnTo>
                    <a:pt x="1006681" y="894667"/>
                  </a:lnTo>
                  <a:lnTo>
                    <a:pt x="973699" y="910218"/>
                  </a:lnTo>
                  <a:lnTo>
                    <a:pt x="933322" y="915924"/>
                  </a:lnTo>
                  <a:lnTo>
                    <a:pt x="103758" y="915924"/>
                  </a:lnTo>
                  <a:lnTo>
                    <a:pt x="63382" y="910218"/>
                  </a:lnTo>
                  <a:lnTo>
                    <a:pt x="30400" y="894667"/>
                  </a:lnTo>
                  <a:lnTo>
                    <a:pt x="8157" y="871614"/>
                  </a:lnTo>
                  <a:lnTo>
                    <a:pt x="0" y="843407"/>
                  </a:lnTo>
                  <a:lnTo>
                    <a:pt x="0" y="72517"/>
                  </a:lnTo>
                  <a:close/>
                </a:path>
              </a:pathLst>
            </a:custGeom>
            <a:ln w="190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7154164" y="4774946"/>
              <a:ext cx="815975" cy="622935"/>
            </a:xfrm>
            <a:prstGeom prst="rect">
              <a:avLst/>
            </a:prstGeom>
          </p:spPr>
          <p:txBody>
            <a:bodyPr vert="horz" wrap="square" lIns="0" tIns="36830" rIns="0" bIns="0" rtlCol="0">
              <a:spAutoFit/>
            </a:bodyPr>
            <a:lstStyle/>
            <a:p>
              <a:pPr marR="5080" algn="ctr">
                <a:lnSpc>
                  <a:spcPts val="1510"/>
                </a:lnSpc>
                <a:spcBef>
                  <a:spcPts val="290"/>
                </a:spcBef>
              </a:pPr>
              <a:r>
                <a:rPr sz="14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Group  Quarters  </a:t>
              </a:r>
              <a:r>
                <a:rPr sz="1400" b="1" spc="-30" dirty="0">
                  <a:solidFill>
                    <a:schemeClr val="bg1"/>
                  </a:solidFill>
                  <a:latin typeface="Calibri"/>
                  <a:cs typeface="Calibri"/>
                </a:rPr>
                <a:t>P</a:t>
              </a: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opu</a:t>
              </a:r>
              <a:r>
                <a:rPr sz="14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l</a:t>
              </a:r>
              <a:r>
                <a:rPr sz="1400" b="1" spc="-20" dirty="0">
                  <a:solidFill>
                    <a:schemeClr val="bg1"/>
                  </a:solidFill>
                  <a:latin typeface="Calibri"/>
                  <a:cs typeface="Calibri"/>
                </a:rPr>
                <a:t>a</a:t>
              </a: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tion</a:t>
              </a:r>
              <a:endParaRPr sz="1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8206105" y="5076190"/>
              <a:ext cx="161290" cy="0"/>
            </a:xfrm>
            <a:custGeom>
              <a:avLst/>
              <a:gdLst/>
              <a:ahLst/>
              <a:cxnLst/>
              <a:rect l="l" t="t" r="r" b="b"/>
              <a:pathLst>
                <a:path w="161290">
                  <a:moveTo>
                    <a:pt x="0" y="0"/>
                  </a:moveTo>
                  <a:lnTo>
                    <a:pt x="161290" y="0"/>
                  </a:lnTo>
                </a:path>
              </a:pathLst>
            </a:custGeom>
            <a:ln w="42418">
              <a:solidFill>
                <a:srgbClr val="B5CA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206105" y="5139944"/>
              <a:ext cx="161290" cy="0"/>
            </a:xfrm>
            <a:custGeom>
              <a:avLst/>
              <a:gdLst/>
              <a:ahLst/>
              <a:cxnLst/>
              <a:rect l="l" t="t" r="r" b="b"/>
              <a:pathLst>
                <a:path w="161290">
                  <a:moveTo>
                    <a:pt x="0" y="0"/>
                  </a:moveTo>
                  <a:lnTo>
                    <a:pt x="161290" y="0"/>
                  </a:lnTo>
                </a:path>
              </a:pathLst>
            </a:custGeom>
            <a:ln w="42417">
              <a:solidFill>
                <a:srgbClr val="B5CA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488298" y="4650104"/>
              <a:ext cx="1037590" cy="916305"/>
            </a:xfrm>
            <a:custGeom>
              <a:avLst/>
              <a:gdLst/>
              <a:ahLst/>
              <a:cxnLst/>
              <a:rect l="l" t="t" r="r" b="b"/>
              <a:pathLst>
                <a:path w="1037590" h="916304">
                  <a:moveTo>
                    <a:pt x="0" y="72517"/>
                  </a:moveTo>
                  <a:lnTo>
                    <a:pt x="8157" y="44309"/>
                  </a:lnTo>
                  <a:lnTo>
                    <a:pt x="30400" y="21256"/>
                  </a:lnTo>
                  <a:lnTo>
                    <a:pt x="63382" y="5705"/>
                  </a:lnTo>
                  <a:lnTo>
                    <a:pt x="103758" y="0"/>
                  </a:lnTo>
                  <a:lnTo>
                    <a:pt x="933323" y="0"/>
                  </a:lnTo>
                  <a:lnTo>
                    <a:pt x="973699" y="5705"/>
                  </a:lnTo>
                  <a:lnTo>
                    <a:pt x="1006681" y="21256"/>
                  </a:lnTo>
                  <a:lnTo>
                    <a:pt x="1028924" y="44309"/>
                  </a:lnTo>
                  <a:lnTo>
                    <a:pt x="1037081" y="72517"/>
                  </a:lnTo>
                  <a:lnTo>
                    <a:pt x="1037081" y="843407"/>
                  </a:lnTo>
                  <a:lnTo>
                    <a:pt x="1028924" y="871614"/>
                  </a:lnTo>
                  <a:lnTo>
                    <a:pt x="1006681" y="894667"/>
                  </a:lnTo>
                  <a:lnTo>
                    <a:pt x="973699" y="910218"/>
                  </a:lnTo>
                  <a:lnTo>
                    <a:pt x="933323" y="915924"/>
                  </a:lnTo>
                  <a:lnTo>
                    <a:pt x="103758" y="915924"/>
                  </a:lnTo>
                  <a:lnTo>
                    <a:pt x="63382" y="910218"/>
                  </a:lnTo>
                  <a:lnTo>
                    <a:pt x="30400" y="894667"/>
                  </a:lnTo>
                  <a:lnTo>
                    <a:pt x="8157" y="871614"/>
                  </a:lnTo>
                  <a:lnTo>
                    <a:pt x="0" y="843407"/>
                  </a:lnTo>
                  <a:lnTo>
                    <a:pt x="0" y="72517"/>
                  </a:lnTo>
                  <a:close/>
                </a:path>
              </a:pathLst>
            </a:custGeom>
            <a:ln w="190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8606028" y="4870958"/>
              <a:ext cx="815975" cy="430530"/>
            </a:xfrm>
            <a:prstGeom prst="rect">
              <a:avLst/>
            </a:prstGeom>
          </p:spPr>
          <p:txBody>
            <a:bodyPr vert="horz" wrap="square" lIns="0" tIns="36830" rIns="0" bIns="0" rtlCol="0">
              <a:spAutoFit/>
            </a:bodyPr>
            <a:lstStyle/>
            <a:p>
              <a:pPr marL="80645" marR="5080" indent="-81280">
                <a:lnSpc>
                  <a:spcPts val="1510"/>
                </a:lnSpc>
                <a:spcBef>
                  <a:spcPts val="290"/>
                </a:spcBef>
              </a:pPr>
              <a:r>
                <a:rPr sz="1400" b="1" spc="-30" dirty="0">
                  <a:solidFill>
                    <a:schemeClr val="bg1"/>
                  </a:solidFill>
                  <a:latin typeface="Calibri"/>
                  <a:cs typeface="Calibri"/>
                </a:rPr>
                <a:t>P</a:t>
              </a: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opu</a:t>
              </a:r>
              <a:r>
                <a:rPr sz="14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l</a:t>
              </a:r>
              <a:r>
                <a:rPr sz="1400" b="1" spc="-20" dirty="0">
                  <a:solidFill>
                    <a:schemeClr val="bg1"/>
                  </a:solidFill>
                  <a:latin typeface="Calibri"/>
                  <a:cs typeface="Calibri"/>
                </a:rPr>
                <a:t>a</a:t>
              </a:r>
              <a:r>
                <a:rPr sz="1400" b="1" spc="-5" dirty="0">
                  <a:solidFill>
                    <a:schemeClr val="bg1"/>
                  </a:solidFill>
                  <a:latin typeface="Calibri"/>
                  <a:cs typeface="Calibri"/>
                </a:rPr>
                <a:t>tion  </a:t>
              </a:r>
              <a:r>
                <a:rPr sz="14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Estimate</a:t>
              </a:r>
              <a:endParaRPr sz="1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343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39FC87DD-751E-8E62-E4C7-927E1D753113}"/>
              </a:ext>
            </a:extLst>
          </p:cNvPr>
          <p:cNvGraphicFramePr>
            <a:graphicFrameLocks/>
          </p:cNvGraphicFramePr>
          <p:nvPr/>
        </p:nvGraphicFramePr>
        <p:xfrm>
          <a:off x="997689" y="1261804"/>
          <a:ext cx="105156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43558037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2021037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Source of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921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Base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2020 Census, Vintage 2020, 2020 Demographic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392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Births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National Center for Health Statistics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50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National Center for Health Statistics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33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Domestic migration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IRS Tax Records and Medicare Enrollment Records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166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International migration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American Community Survey, Puerto Rico Community Survey, Foreign Censuses and Population Registers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658731"/>
                  </a:ext>
                </a:extLst>
              </a:tr>
            </a:tbl>
          </a:graphicData>
        </a:graphic>
      </p:graphicFrame>
      <p:sp>
        <p:nvSpPr>
          <p:cNvPr id="4" name="Title 5">
            <a:extLst>
              <a:ext uri="{FF2B5EF4-FFF2-40B4-BE49-F238E27FC236}">
                <a16:creationId xmlns:a16="http://schemas.microsoft.com/office/drawing/2014/main" id="{54625EF7-AC72-349C-6AB8-331CAEC7FE7F}"/>
              </a:ext>
            </a:extLst>
          </p:cNvPr>
          <p:cNvSpPr txBox="1">
            <a:spLocks/>
          </p:cNvSpPr>
          <p:nvPr/>
        </p:nvSpPr>
        <p:spPr>
          <a:xfrm>
            <a:off x="796413" y="285135"/>
            <a:ext cx="10432026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spc="-15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Population Estimates Input Data</a:t>
            </a:r>
            <a:endParaRPr lang="en-US" sz="28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273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691B6A-229D-EE12-87EB-66B2834D3E74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666983856"/>
              </p:ext>
            </p:extLst>
          </p:nvPr>
        </p:nvGraphicFramePr>
        <p:xfrm>
          <a:off x="1274192" y="1241300"/>
          <a:ext cx="9643615" cy="4375399"/>
        </p:xfrm>
        <a:graphic>
          <a:graphicData uri="http://schemas.openxmlformats.org/drawingml/2006/table">
            <a:tbl>
              <a:tblPr firstRow="1" bandRow="1"/>
              <a:tblGrid>
                <a:gridCol w="2012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1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8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b="0" dirty="0"/>
                        <a:t>Date of Release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5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b="0" kern="1200" dirty="0">
                          <a:solidFill>
                            <a:schemeClr val="bg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Vintage 2023 Population and Housing Unit Estimates Data Products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2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dirty="0"/>
                        <a:t>December 19, 2023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/>
                        <a:t>Total population and Voting-age population—Nation and </a:t>
                      </a:r>
                      <a:r>
                        <a:rPr lang="en-US" sz="1800" dirty="0"/>
                        <a:t>states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Components of population change</a:t>
                      </a:r>
                      <a:r>
                        <a:rPr lang="en-US" sz="1800" dirty="0">
                          <a:effectLst/>
                        </a:rPr>
                        <a:t>—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Nation and states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Voting-age (18+) population</a:t>
                      </a:r>
                      <a:r>
                        <a:rPr lang="en-US" sz="1800" dirty="0">
                          <a:effectLst/>
                        </a:rPr>
                        <a:t>—Nation, states, and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Puerto Rico Commonwealth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82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March 2024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Total population</a:t>
                      </a:r>
                      <a:r>
                        <a:rPr lang="en-US" sz="1800" dirty="0">
                          <a:effectLst/>
                        </a:rPr>
                        <a:t>—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Metropolitan and micropolitan statistical areas, counties, Puerto Rico Commonwealth, and Puerto Rico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municipios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en-US" sz="1800" dirty="0"/>
                        <a:t>April 2024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Population by single year of age and sex</a:t>
                      </a:r>
                      <a:r>
                        <a:rPr lang="en-US" sz="1800" dirty="0">
                          <a:effectLst/>
                        </a:rPr>
                        <a:t>—N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646316"/>
                  </a:ext>
                </a:extLst>
              </a:tr>
              <a:tr h="3771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May 2024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Total population—Cities and towns (incorporated places, minor civil divisions)</a:t>
                      </a: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aseline="0" dirty="0"/>
                        <a:t>Total housing units—Nation</a:t>
                      </a:r>
                      <a:r>
                        <a:rPr lang="en-US" sz="1800" dirty="0"/>
                        <a:t>, states,</a:t>
                      </a:r>
                      <a:r>
                        <a:rPr lang="en-US" sz="1800" baseline="0" dirty="0"/>
                        <a:t> counties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131529"/>
                  </a:ext>
                </a:extLst>
              </a:tr>
              <a:tr h="7006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June 2024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aseline="0" dirty="0"/>
                        <a:t>Population by age, sex, race, and Hispanic origin—Nation</a:t>
                      </a:r>
                      <a:r>
                        <a:rPr lang="en-US" sz="1800" dirty="0"/>
                        <a:t>,</a:t>
                      </a:r>
                      <a:r>
                        <a:rPr lang="en-US" sz="1800" baseline="0" dirty="0"/>
                        <a:t> states, counties</a:t>
                      </a: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aseline="0" dirty="0"/>
                        <a:t>Population by age and sex—Puerto Rico Commonwealth and municipios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le 5">
            <a:extLst>
              <a:ext uri="{FF2B5EF4-FFF2-40B4-BE49-F238E27FC236}">
                <a16:creationId xmlns:a16="http://schemas.microsoft.com/office/drawing/2014/main" id="{C82E5B66-50E0-5535-F8ED-239CD80E76B7}"/>
              </a:ext>
            </a:extLst>
          </p:cNvPr>
          <p:cNvSpPr txBox="1">
            <a:spLocks/>
          </p:cNvSpPr>
          <p:nvPr/>
        </p:nvSpPr>
        <p:spPr>
          <a:xfrm>
            <a:off x="796413" y="285135"/>
            <a:ext cx="10432026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spc="-15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Vintage 2023 Products</a:t>
            </a:r>
            <a:endParaRPr lang="en-US" sz="28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5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A20B8B-13DC-D240-52AB-00C4B0BC77AB}"/>
              </a:ext>
            </a:extLst>
          </p:cNvPr>
          <p:cNvSpPr txBox="1"/>
          <p:nvPr/>
        </p:nvSpPr>
        <p:spPr>
          <a:xfrm>
            <a:off x="1090177" y="1590368"/>
            <a:ext cx="1091580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The American Community Survey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 and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The Population Estimates Program</a:t>
            </a:r>
          </a:p>
        </p:txBody>
      </p:sp>
    </p:spTree>
    <p:extLst>
      <p:ext uri="{BB962C8B-B14F-4D97-AF65-F5344CB8AC3E}">
        <p14:creationId xmlns:p14="http://schemas.microsoft.com/office/powerpoint/2010/main" val="1030930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DB06E27684894E945F4FAA2EF04424" ma:contentTypeVersion="13" ma:contentTypeDescription="Create a new document." ma:contentTypeScope="" ma:versionID="ba42a29514b18ebff68ed48e22e1e9b2">
  <xsd:schema xmlns:xsd="http://www.w3.org/2001/XMLSchema" xmlns:xs="http://www.w3.org/2001/XMLSchema" xmlns:p="http://schemas.microsoft.com/office/2006/metadata/properties" xmlns:ns2="70fbdf8e-ad4a-406a-9181-4d0017bee694" xmlns:ns3="4d7ec18a-fa13-43af-a84b-745a09f9dbdf" targetNamespace="http://schemas.microsoft.com/office/2006/metadata/properties" ma:root="true" ma:fieldsID="1ed67f1a90da428313b71fbb5c7aa454" ns2:_="" ns3:_="">
    <xsd:import namespace="70fbdf8e-ad4a-406a-9181-4d0017bee694"/>
    <xsd:import namespace="4d7ec18a-fa13-43af-a84b-745a09f9db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fbdf8e-ad4a-406a-9181-4d0017bee6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ec18a-fa13-43af-a84b-745a09f9dbd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546BF8-3EDF-4318-A2FB-CA04D1497F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86EB46-92F7-44E3-934B-CC0E539B542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1CBE25B-3649-46C8-AB60-3977B1864F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fbdf8e-ad4a-406a-9181-4d0017bee694"/>
    <ds:schemaRef ds:uri="4d7ec18a-fa13-43af-a84b-745a09f9db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5568</TotalTime>
  <Words>850</Words>
  <Application>Microsoft Office PowerPoint</Application>
  <PresentationFormat>Widescreen</PresentationFormat>
  <Paragraphs>153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Population Estimates Program</vt:lpstr>
      <vt:lpstr>What it the Population Estimates Program? </vt:lpstr>
      <vt:lpstr>Population Estimates  Program Content</vt:lpstr>
      <vt:lpstr>PEP Estimates Geography</vt:lpstr>
      <vt:lpstr>Population and Housing Unit Estimates by Type and Geography</vt:lpstr>
      <vt:lpstr>Population and Housing Unit Estimates Methodology and the Top Down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Availability of Vintage 2020 Population and Housing Unit Data Products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 Hand</dc:creator>
  <cp:lastModifiedBy>laceyloftin@gmail.com</cp:lastModifiedBy>
  <cp:revision>76</cp:revision>
  <dcterms:created xsi:type="dcterms:W3CDTF">2020-10-07T15:55:27Z</dcterms:created>
  <dcterms:modified xsi:type="dcterms:W3CDTF">2024-10-16T15:56:41Z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0x01010041DB06E27684894E945F4FAA2EF04424</vt:lpwstr>
  </property>
</Properties>
</file>